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45"/>
  </p:notesMasterIdLst>
  <p:sldIdLst>
    <p:sldId id="256" r:id="rId2"/>
    <p:sldId id="332" r:id="rId3"/>
    <p:sldId id="333" r:id="rId4"/>
    <p:sldId id="273" r:id="rId5"/>
    <p:sldId id="274" r:id="rId6"/>
    <p:sldId id="331" r:id="rId7"/>
    <p:sldId id="275" r:id="rId8"/>
    <p:sldId id="334" r:id="rId9"/>
    <p:sldId id="335" r:id="rId10"/>
    <p:sldId id="336" r:id="rId11"/>
    <p:sldId id="337" r:id="rId12"/>
    <p:sldId id="338" r:id="rId13"/>
    <p:sldId id="339" r:id="rId14"/>
    <p:sldId id="340" r:id="rId15"/>
    <p:sldId id="345" r:id="rId16"/>
    <p:sldId id="346" r:id="rId17"/>
    <p:sldId id="347" r:id="rId18"/>
    <p:sldId id="348" r:id="rId19"/>
    <p:sldId id="349" r:id="rId20"/>
    <p:sldId id="357" r:id="rId21"/>
    <p:sldId id="353" r:id="rId22"/>
    <p:sldId id="354" r:id="rId23"/>
    <p:sldId id="355" r:id="rId24"/>
    <p:sldId id="358" r:id="rId25"/>
    <p:sldId id="361" r:id="rId26"/>
    <p:sldId id="362" r:id="rId27"/>
    <p:sldId id="363" r:id="rId28"/>
    <p:sldId id="364" r:id="rId29"/>
    <p:sldId id="365" r:id="rId30"/>
    <p:sldId id="350" r:id="rId31"/>
    <p:sldId id="359" r:id="rId32"/>
    <p:sldId id="366" r:id="rId33"/>
    <p:sldId id="367" r:id="rId34"/>
    <p:sldId id="368" r:id="rId35"/>
    <p:sldId id="356" r:id="rId36"/>
    <p:sldId id="369" r:id="rId37"/>
    <p:sldId id="370" r:id="rId38"/>
    <p:sldId id="371" r:id="rId39"/>
    <p:sldId id="276" r:id="rId40"/>
    <p:sldId id="321" r:id="rId41"/>
    <p:sldId id="322" r:id="rId42"/>
    <p:sldId id="328" r:id="rId43"/>
    <p:sldId id="324" r:id="rId4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4"/>
    <a:srgbClr val="E02617"/>
    <a:srgbClr val="7870BB"/>
    <a:srgbClr val="A9A7BB"/>
    <a:srgbClr val="B2B1BB"/>
    <a:srgbClr val="8B82D8"/>
    <a:srgbClr val="9E9CAB"/>
    <a:srgbClr val="C7C5D8"/>
    <a:srgbClr val="FFFFFF"/>
    <a:srgbClr val="9BC4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5D7CE95-D45C-4E60-9BD2-43E4D66223A2}" v="29" dt="2024-09-11T20:53:29.845"/>
    <p1510:client id="{B0CA0DCC-3D9D-7826-17FB-16860971B09B}" v="3" dt="2024-09-12T10:29:08.812"/>
  </p1510:revLst>
</p1510:revInfo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795"/>
  </p:normalViewPr>
  <p:slideViewPr>
    <p:cSldViewPr snapToGrid="0">
      <p:cViewPr varScale="1">
        <p:scale>
          <a:sx n="136" d="100"/>
          <a:sy n="136" d="100"/>
        </p:scale>
        <p:origin x="200" y="24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S::lucianops@insper.edu.br::16c53e34-c952-423e-8700-c0525d23304f" providerId="AD" clId="Web-{B0CA0DCC-3D9D-7826-17FB-16860971B09B}"/>
    <pc:docChg chg="modSld">
      <pc:chgData name="Luciano Pereira Soares" userId="S::lucianops@insper.edu.br::16c53e34-c952-423e-8700-c0525d23304f" providerId="AD" clId="Web-{B0CA0DCC-3D9D-7826-17FB-16860971B09B}" dt="2024-09-12T10:29:07.234" v="1" actId="20577"/>
      <pc:docMkLst>
        <pc:docMk/>
      </pc:docMkLst>
      <pc:sldChg chg="modSp">
        <pc:chgData name="Luciano Pereira Soares" userId="S::lucianops@insper.edu.br::16c53e34-c952-423e-8700-c0525d23304f" providerId="AD" clId="Web-{B0CA0DCC-3D9D-7826-17FB-16860971B09B}" dt="2024-09-12T10:29:07.234" v="1" actId="20577"/>
        <pc:sldMkLst>
          <pc:docMk/>
          <pc:sldMk cId="0" sldId="258"/>
        </pc:sldMkLst>
        <pc:spChg chg="mod">
          <ac:chgData name="Luciano Pereira Soares" userId="S::lucianops@insper.edu.br::16c53e34-c952-423e-8700-c0525d23304f" providerId="AD" clId="Web-{B0CA0DCC-3D9D-7826-17FB-16860971B09B}" dt="2024-09-12T10:29:07.234" v="1" actId="20577"/>
          <ac:spMkLst>
            <pc:docMk/>
            <pc:sldMk cId="0" sldId="258"/>
            <ac:spMk id="57" creationId="{00000000-0000-0000-0000-000000000000}"/>
          </ac:spMkLst>
        </pc:spChg>
      </pc:sldChg>
    </pc:docChg>
  </pc:docChgLst>
  <pc:docChgLst>
    <pc:chgData name="Luciano Pereira Soares" userId="16c53e34-c952-423e-8700-c0525d23304f" providerId="ADAL" clId="{15D7CE95-D45C-4E60-9BD2-43E4D66223A2}"/>
    <pc:docChg chg="modSld">
      <pc:chgData name="Luciano Pereira Soares" userId="16c53e34-c952-423e-8700-c0525d23304f" providerId="ADAL" clId="{15D7CE95-D45C-4E60-9BD2-43E4D66223A2}" dt="2024-09-11T20:53:29.845" v="28" actId="1036"/>
      <pc:docMkLst>
        <pc:docMk/>
      </pc:docMkLst>
      <pc:sldChg chg="modSp mod">
        <pc:chgData name="Luciano Pereira Soares" userId="16c53e34-c952-423e-8700-c0525d23304f" providerId="ADAL" clId="{15D7CE95-D45C-4E60-9BD2-43E4D66223A2}" dt="2024-09-11T20:53:29.845" v="28" actId="1036"/>
        <pc:sldMkLst>
          <pc:docMk/>
          <pc:sldMk cId="0" sldId="268"/>
        </pc:sldMkLst>
        <pc:picChg chg="mod">
          <ac:chgData name="Luciano Pereira Soares" userId="16c53e34-c952-423e-8700-c0525d23304f" providerId="ADAL" clId="{15D7CE95-D45C-4E60-9BD2-43E4D66223A2}" dt="2024-09-11T20:53:29.845" v="28" actId="1036"/>
          <ac:picMkLst>
            <pc:docMk/>
            <pc:sldMk cId="0" sldId="268"/>
            <ac:picMk id="157" creationId="{00000000-0000-0000-0000-000000000000}"/>
          </ac:picMkLst>
        </pc:picChg>
        <pc:picChg chg="mod">
          <ac:chgData name="Luciano Pereira Soares" userId="16c53e34-c952-423e-8700-c0525d23304f" providerId="ADAL" clId="{15D7CE95-D45C-4E60-9BD2-43E4D66223A2}" dt="2024-09-11T20:53:20.609" v="10" actId="1036"/>
          <ac:picMkLst>
            <pc:docMk/>
            <pc:sldMk cId="0" sldId="268"/>
            <ac:picMk id="159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introduction-polygon-mesh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forums.autodesk.com/t5/3ds-max-modeling/combine-two-model-textures-in-one-and-export-as-jpg/td-p/6952403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pixabay.com/images/search/texture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56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0" name="Google Shape;400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867079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p5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5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751163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db2c660aa_0_1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db2c660aa_0_14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https://www.scratchapixel.com/lessons/3d-basic-rendering/introduction-polygon-mesh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gedb2c660aa_0_14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2776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f1163d248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f1163d248b_0_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https://forums.autodesk.com/t5/3ds-max-modeling/combine-two-model-textures-in-one-and-export-as-jpg/td-p/6952403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gf1163d248b_0_0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085244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60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u="sng">
                <a:solidFill>
                  <a:schemeClr val="hlink"/>
                </a:solidFill>
                <a:hlinkClick r:id="rId3"/>
              </a:rPr>
              <a:t>https://pixabay.com/images/search/texture/</a:t>
            </a:r>
            <a:r>
              <a:rPr lang="en-BR"/>
              <a:t> </a:t>
            </a:r>
            <a:endParaRPr/>
          </a:p>
        </p:txBody>
      </p:sp>
      <p:sp>
        <p:nvSpPr>
          <p:cNvPr id="443" name="Google Shape;443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91544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609979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2" name="Google Shape;262;gf0a0f75e28_0_97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>
          <a:extLst>
            <a:ext uri="{FF2B5EF4-FFF2-40B4-BE49-F238E27FC236}">
              <a16:creationId xmlns:a16="http://schemas.microsoft.com/office/drawing/2014/main" id="{5967AE85-161B-3FF9-723F-EABBDC9D6B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f0a0f75e28_0_97:notes">
            <a:extLst>
              <a:ext uri="{FF2B5EF4-FFF2-40B4-BE49-F238E27FC236}">
                <a16:creationId xmlns:a16="http://schemas.microsoft.com/office/drawing/2014/main" id="{B955293F-B013-D9E4-17F2-6CC2B5B3344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1" name="Google Shape;261;gf0a0f75e28_0_97:notes">
            <a:extLst>
              <a:ext uri="{FF2B5EF4-FFF2-40B4-BE49-F238E27FC236}">
                <a16:creationId xmlns:a16="http://schemas.microsoft.com/office/drawing/2014/main" id="{49369313-DF08-E846-0777-E20C64C2CB4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2" name="Google Shape;262;gf0a0f75e28_0_97:notes">
            <a:extLst>
              <a:ext uri="{FF2B5EF4-FFF2-40B4-BE49-F238E27FC236}">
                <a16:creationId xmlns:a16="http://schemas.microsoft.com/office/drawing/2014/main" id="{194A83D8-86B7-F4A2-6191-6AF5844D3BB9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454593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6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0" name="Google Shape;460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2163666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6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156157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3" name="Google Shape;353;p5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4" name="Google Shape;354;p5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3091093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6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42482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163d248b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163d248b_0_21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https://www.ngemu.com/threads/pcsxr-pgxp.186369/</a:t>
            </a:r>
            <a:endParaRPr/>
          </a:p>
        </p:txBody>
      </p:sp>
      <p:sp>
        <p:nvSpPr>
          <p:cNvPr id="490" name="Google Shape;490;gf1163d248b_0_21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705154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6245684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3" name="Google Shape;273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9972946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f0a0f75e28_0_2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f0a0f75e28_0_25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3" name="Google Shape;293;gf0a0f75e28_0_25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en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50330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9" name="Google Shape;139;p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41512468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0a0f75e28_0_3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f0a0f75e28_0_30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30" name="Google Shape;330;gf0a0f75e28_0_30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f0a0f75e28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f0a0f75e28_0_342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Interpolação Baricêntrica 2D</a:t>
            </a:r>
            <a:endParaRPr/>
          </a:p>
        </p:txBody>
      </p:sp>
      <p:sp>
        <p:nvSpPr>
          <p:cNvPr id="342" name="Google Shape;342;gf0a0f75e28_0_342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3" name="Google Shape;363;p54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4" name="Google Shape;364;p54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080792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19616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194240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187983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552117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2114763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2" name="Google Shape;372;p55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55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6588480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edb2c660aa_0_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605088" y="547688"/>
            <a:ext cx="4391025" cy="2744787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edb2c660aa_0_83:notes"/>
          <p:cNvSpPr txBox="1">
            <a:spLocks noGrp="1"/>
          </p:cNvSpPr>
          <p:nvPr>
            <p:ph type="body" idx="1"/>
          </p:nvPr>
        </p:nvSpPr>
        <p:spPr>
          <a:xfrm>
            <a:off x="960120" y="3474721"/>
            <a:ext cx="7680960" cy="329184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edb2c660aa_0_83:notes"/>
          <p:cNvSpPr txBox="1">
            <a:spLocks noGrp="1"/>
          </p:cNvSpPr>
          <p:nvPr>
            <p:ph type="sldNum" idx="12"/>
          </p:nvPr>
        </p:nvSpPr>
        <p:spPr>
          <a:xfrm>
            <a:off x="5438459" y="6948171"/>
            <a:ext cx="4160520" cy="36576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022200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e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wikiwand.com/en/Texture_mapping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png"/><Relationship Id="rId4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cratchapixel.com/lessons/3d-basic-rendering/rasterization-practical-implementation/visibility-problem-depth-buffer-depth-interpolation.html" TargetMode="External"/><Relationship Id="rId5" Type="http://schemas.openxmlformats.org/officeDocument/2006/relationships/hyperlink" Target="https://www.scratchapixel.com/lessons/3d-basic-rendering/rasterization-practical-implementation/perspective-correct-interpolation-vertex-attributes" TargetMode="Externa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09: Mapeamento de Texturas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das coordenadas de textura.</a:t>
            </a:r>
            <a:endParaRPr/>
          </a:p>
        </p:txBody>
      </p:sp>
      <p:pic>
        <p:nvPicPr>
          <p:cNvPr id="403" name="Google Shape;403;p40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176248" y="705449"/>
            <a:ext cx="4629485" cy="4629485"/>
          </a:xfrm>
          <a:prstGeom prst="rect">
            <a:avLst/>
          </a:prstGeom>
          <a:noFill/>
          <a:ln>
            <a:noFill/>
          </a:ln>
        </p:spPr>
      </p:pic>
      <p:sp>
        <p:nvSpPr>
          <p:cNvPr id="404" name="Google Shape;40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10</a:t>
            </a:fld>
            <a:endParaRPr/>
          </a:p>
        </p:txBody>
      </p:sp>
      <p:sp>
        <p:nvSpPr>
          <p:cNvPr id="405" name="Google Shape;405;p40"/>
          <p:cNvSpPr/>
          <p:nvPr/>
        </p:nvSpPr>
        <p:spPr>
          <a:xfrm>
            <a:off x="2955302" y="5410729"/>
            <a:ext cx="5396845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https://www.wikiwand.com/en/Texture_mapping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79694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Textura Aplicada na Superfície</a:t>
            </a:r>
            <a:endParaRPr/>
          </a:p>
        </p:txBody>
      </p:sp>
      <p:pic>
        <p:nvPicPr>
          <p:cNvPr id="412" name="Google Shape;412;p41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42187" y="838985"/>
            <a:ext cx="7524953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11</a:t>
            </a:fld>
            <a:endParaRPr/>
          </a:p>
        </p:txBody>
      </p:sp>
      <p:sp>
        <p:nvSpPr>
          <p:cNvPr id="414" name="Google Shape;414;p41"/>
          <p:cNvSpPr/>
          <p:nvPr/>
        </p:nvSpPr>
        <p:spPr>
          <a:xfrm>
            <a:off x="903400" y="615651"/>
            <a:ext cx="1971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sem textura</a:t>
            </a:r>
            <a:endParaRPr/>
          </a:p>
        </p:txBody>
      </p:sp>
      <p:sp>
        <p:nvSpPr>
          <p:cNvPr id="415" name="Google Shape;415;p41"/>
          <p:cNvSpPr/>
          <p:nvPr/>
        </p:nvSpPr>
        <p:spPr>
          <a:xfrm>
            <a:off x="3598544" y="615650"/>
            <a:ext cx="1980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Renderização com textura</a:t>
            </a:r>
            <a:endParaRPr/>
          </a:p>
        </p:txBody>
      </p:sp>
      <p:sp>
        <p:nvSpPr>
          <p:cNvPr id="416" name="Google Shape;416;p41"/>
          <p:cNvSpPr/>
          <p:nvPr/>
        </p:nvSpPr>
        <p:spPr>
          <a:xfrm>
            <a:off x="5973207" y="615650"/>
            <a:ext cx="24861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Textura</a:t>
            </a:r>
            <a:endParaRPr/>
          </a:p>
        </p:txBody>
      </p:sp>
      <p:sp>
        <p:nvSpPr>
          <p:cNvPr id="417" name="Google Shape;417;p41"/>
          <p:cNvSpPr/>
          <p:nvPr/>
        </p:nvSpPr>
        <p:spPr>
          <a:xfrm>
            <a:off x="1800650" y="5372775"/>
            <a:ext cx="5678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Cada triângulo "copia" um pedaço da textura para a superfície.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33897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UV Layout</a:t>
            </a:r>
            <a:endParaRPr/>
          </a:p>
        </p:txBody>
      </p:sp>
      <p:sp>
        <p:nvSpPr>
          <p:cNvPr id="424" name="Google Shape;424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O processo pelo qual as faces são dispostas na superfície da textura é chamado de layout UV.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12</a:t>
            </a:fld>
            <a:endParaRPr/>
          </a:p>
        </p:txBody>
      </p:sp>
      <p:pic>
        <p:nvPicPr>
          <p:cNvPr id="426" name="Google Shape;426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7900" y="2136350"/>
            <a:ext cx="4348950" cy="183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2467" y="1709758"/>
            <a:ext cx="3465650" cy="3303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8" name="Google Shape;428;p42"/>
          <p:cNvCxnSpPr/>
          <p:nvPr/>
        </p:nvCxnSpPr>
        <p:spPr>
          <a:xfrm>
            <a:off x="5126904" y="5157075"/>
            <a:ext cx="3732000" cy="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29" name="Google Shape;429;p42"/>
          <p:cNvCxnSpPr/>
          <p:nvPr/>
        </p:nvCxnSpPr>
        <p:spPr>
          <a:xfrm rot="10800000">
            <a:off x="5134454" y="1538175"/>
            <a:ext cx="0" cy="3618900"/>
          </a:xfrm>
          <a:prstGeom prst="straightConnector1">
            <a:avLst/>
          </a:prstGeom>
          <a:noFill/>
          <a:ln w="19050" cap="flat" cmpd="sng">
            <a:solidFill>
              <a:srgbClr val="38761D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30" name="Google Shape;430;p42"/>
          <p:cNvSpPr/>
          <p:nvPr/>
        </p:nvSpPr>
        <p:spPr>
          <a:xfrm>
            <a:off x="7014293" y="5103766"/>
            <a:ext cx="372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endParaRPr sz="800"/>
          </a:p>
        </p:txBody>
      </p:sp>
      <p:sp>
        <p:nvSpPr>
          <p:cNvPr id="431" name="Google Shape;431;p42"/>
          <p:cNvSpPr/>
          <p:nvPr/>
        </p:nvSpPr>
        <p:spPr>
          <a:xfrm>
            <a:off x="4833106" y="2939238"/>
            <a:ext cx="34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endParaRPr sz="800"/>
          </a:p>
        </p:txBody>
      </p:sp>
    </p:spTree>
    <p:extLst>
      <p:ext uri="{BB962C8B-B14F-4D97-AF65-F5344CB8AC3E}">
        <p14:creationId xmlns:p14="http://schemas.microsoft.com/office/powerpoint/2010/main" val="16524251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Mapeamento de Texturas</a:t>
            </a:r>
            <a:endParaRPr/>
          </a:p>
        </p:txBody>
      </p:sp>
      <p:sp>
        <p:nvSpPr>
          <p:cNvPr id="438" name="Google Shape;43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13</a:t>
            </a:fld>
            <a:endParaRPr/>
          </a:p>
        </p:txBody>
      </p:sp>
      <p:pic>
        <p:nvPicPr>
          <p:cNvPr id="439" name="Google Shape;43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5750" y="838975"/>
            <a:ext cx="7352506" cy="4349175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43"/>
          <p:cNvSpPr txBox="1"/>
          <p:nvPr/>
        </p:nvSpPr>
        <p:spPr>
          <a:xfrm>
            <a:off x="6634850" y="5188150"/>
            <a:ext cx="16134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Autodesk Student Amassdor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Guest &amp; Visiting Lecturer</a:t>
            </a:r>
            <a:endParaRPr sz="7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/>
              <a:t>Ali Sajjad</a:t>
            </a:r>
            <a:endParaRPr sz="700"/>
          </a:p>
        </p:txBody>
      </p:sp>
    </p:spTree>
    <p:extLst>
      <p:ext uri="{BB962C8B-B14F-4D97-AF65-F5344CB8AC3E}">
        <p14:creationId xmlns:p14="http://schemas.microsoft.com/office/powerpoint/2010/main" val="26103476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Operação de Mapeamento de Textura</a:t>
            </a:r>
            <a:endParaRPr/>
          </a:p>
        </p:txBody>
      </p:sp>
      <p:sp>
        <p:nvSpPr>
          <p:cNvPr id="446" name="Google Shape;446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/>
              <a:t>Ao rasterizar a tela no ponto(x, y) identificar o peso das coordenadas:</a:t>
            </a:r>
            <a:endParaRPr sz="1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800"/>
          </a:p>
        </p:txBody>
      </p:sp>
      <p:sp>
        <p:nvSpPr>
          <p:cNvPr id="447" name="Google Shape;447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14</a:t>
            </a:fld>
            <a:endParaRPr/>
          </a:p>
        </p:txBody>
      </p:sp>
      <p:pic>
        <p:nvPicPr>
          <p:cNvPr id="448" name="Google Shape;448;p44"/>
          <p:cNvPicPr preferRelativeResize="0"/>
          <p:nvPr/>
        </p:nvPicPr>
        <p:blipFill rotWithShape="1">
          <a:blip r:embed="rId3">
            <a:alphaModFix/>
          </a:blip>
          <a:srcRect l="21616" r="11810" b="49428"/>
          <a:stretch/>
        </p:blipFill>
        <p:spPr>
          <a:xfrm>
            <a:off x="475025" y="1252175"/>
            <a:ext cx="4357874" cy="2287926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44"/>
          <p:cNvSpPr txBox="1"/>
          <p:nvPr/>
        </p:nvSpPr>
        <p:spPr>
          <a:xfrm>
            <a:off x="5277700" y="1426575"/>
            <a:ext cx="3679200" cy="20620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dirty="0">
                <a:solidFill>
                  <a:schemeClr val="dk1"/>
                </a:solidFill>
              </a:rPr>
              <a:t>Os valores das coordenadas de textura são dois (u, v) que são definidos em cada vértice do triângulo.</a:t>
            </a: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6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 dirty="0">
                <a:solidFill>
                  <a:schemeClr val="dk1"/>
                </a:solidFill>
              </a:rPr>
              <a:t>Use as mesmas interpolações para </a:t>
            </a:r>
            <a:r>
              <a:rPr lang="en-BR" sz="1600">
                <a:solidFill>
                  <a:schemeClr val="dk1"/>
                </a:solidFill>
              </a:rPr>
              <a:t>identificar o valor da </a:t>
            </a:r>
            <a:r>
              <a:rPr lang="en-BR" sz="1600" dirty="0" err="1">
                <a:solidFill>
                  <a:schemeClr val="dk1"/>
                </a:solidFill>
              </a:rPr>
              <a:t>coordenada</a:t>
            </a:r>
            <a:r>
              <a:rPr lang="en-BR" sz="1600" dirty="0">
                <a:solidFill>
                  <a:schemeClr val="dk1"/>
                </a:solidFill>
              </a:rPr>
              <a:t> de </a:t>
            </a:r>
            <a:r>
              <a:rPr lang="en-BR" sz="1600" dirty="0" err="1">
                <a:solidFill>
                  <a:schemeClr val="dk1"/>
                </a:solidFill>
              </a:rPr>
              <a:t>textura</a:t>
            </a:r>
            <a:r>
              <a:rPr lang="en-BR" sz="1600" dirty="0">
                <a:solidFill>
                  <a:schemeClr val="dk1"/>
                </a:solidFill>
              </a:rPr>
              <a:t> </a:t>
            </a:r>
            <a:r>
              <a:rPr lang="en-BR" sz="1600" dirty="0" err="1">
                <a:solidFill>
                  <a:schemeClr val="dk1"/>
                </a:solidFill>
              </a:rPr>
              <a:t>em</a:t>
            </a:r>
            <a:r>
              <a:rPr lang="en-BR" sz="1600" dirty="0">
                <a:solidFill>
                  <a:schemeClr val="dk1"/>
                </a:solidFill>
              </a:rPr>
              <a:t> (x, y) para valores (u, v)</a:t>
            </a:r>
            <a:endParaRPr sz="16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450" name="Google Shape;450;p44"/>
          <p:cNvSpPr txBox="1"/>
          <p:nvPr/>
        </p:nvSpPr>
        <p:spPr>
          <a:xfrm>
            <a:off x="1003200" y="4241275"/>
            <a:ext cx="3301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600">
                <a:solidFill>
                  <a:schemeClr val="dk1"/>
                </a:solidFill>
              </a:rPr>
              <a:t>Avaliar o valor da cor na textura nas coordenadas (u, v) da textura.</a:t>
            </a:r>
            <a:endParaRPr sz="16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51" name="Google Shape;451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36988" y="3715900"/>
            <a:ext cx="2428875" cy="16192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52" name="Google Shape;452;p44"/>
          <p:cNvCxnSpPr/>
          <p:nvPr/>
        </p:nvCxnSpPr>
        <p:spPr>
          <a:xfrm rot="10800000" flipH="1">
            <a:off x="5662225" y="3581225"/>
            <a:ext cx="15000" cy="18699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453" name="Google Shape;453;p44"/>
          <p:cNvCxnSpPr/>
          <p:nvPr/>
        </p:nvCxnSpPr>
        <p:spPr>
          <a:xfrm>
            <a:off x="5669775" y="5436025"/>
            <a:ext cx="26691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454" name="Google Shape;454;p44"/>
          <p:cNvSpPr txBox="1"/>
          <p:nvPr/>
        </p:nvSpPr>
        <p:spPr>
          <a:xfrm>
            <a:off x="5488802" y="445667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u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sp>
        <p:nvSpPr>
          <p:cNvPr id="455" name="Google Shape;455;p44"/>
          <p:cNvSpPr txBox="1"/>
          <p:nvPr/>
        </p:nvSpPr>
        <p:spPr>
          <a:xfrm>
            <a:off x="6830840" y="5410725"/>
            <a:ext cx="2412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i="1">
                <a:solidFill>
                  <a:schemeClr val="dk1"/>
                </a:solidFill>
                <a:latin typeface="Cambria Math"/>
                <a:ea typeface="Cambria Math"/>
                <a:cs typeface="Cambria Math"/>
                <a:sym typeface="Cambria Math"/>
              </a:rPr>
              <a:t>v</a:t>
            </a:r>
            <a:endParaRPr sz="1800" i="1">
              <a:latin typeface="Cambria Math"/>
              <a:ea typeface="Cambria Math"/>
              <a:cs typeface="Cambria Math"/>
              <a:sym typeface="Cambria Math"/>
            </a:endParaRPr>
          </a:p>
        </p:txBody>
      </p:sp>
      <p:cxnSp>
        <p:nvCxnSpPr>
          <p:cNvPr id="456" name="Google Shape;456;p44"/>
          <p:cNvCxnSpPr/>
          <p:nvPr/>
        </p:nvCxnSpPr>
        <p:spPr>
          <a:xfrm>
            <a:off x="1967827" y="2548385"/>
            <a:ext cx="5194800" cy="15078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457" name="Google Shape;457;p44"/>
          <p:cNvSpPr/>
          <p:nvPr/>
        </p:nvSpPr>
        <p:spPr>
          <a:xfrm>
            <a:off x="1809500" y="2457900"/>
            <a:ext cx="165900" cy="173400"/>
          </a:xfrm>
          <a:prstGeom prst="rect">
            <a:avLst/>
          </a:prstGeom>
          <a:solidFill>
            <a:srgbClr val="A61C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3350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38852" cy="4496159"/>
          </a:xfrm>
        </p:spPr>
        <p:txBody>
          <a:bodyPr/>
          <a:lstStyle/>
          <a:p>
            <a:r>
              <a:rPr lang="pt-BR" dirty="0"/>
              <a:t>Prof. Luciano e Fabio </a:t>
            </a:r>
            <a:r>
              <a:rPr lang="pt-BR" dirty="0" err="1"/>
              <a:t>Orfali</a:t>
            </a:r>
            <a:r>
              <a:rPr lang="pt-BR" dirty="0"/>
              <a:t> foram até </a:t>
            </a:r>
            <a:r>
              <a:rPr lang="pt-BR" dirty="0" err="1"/>
              <a:t>Itú</a:t>
            </a:r>
            <a:r>
              <a:rPr lang="pt-BR" dirty="0"/>
              <a:t> ver o grande orelhão da cidade. A distância é de ~100 km, assim eles dividiram ½ a ½ a condução para a ida.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53744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71D63B-F96A-99D1-3A3C-E15DC589A0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261" y="2550417"/>
            <a:ext cx="5467041" cy="2630825"/>
          </a:xfrm>
          <a:prstGeom prst="rect">
            <a:avLst/>
          </a:prstGeom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6275428" cy="4496159"/>
          </a:xfrm>
        </p:spPr>
        <p:txBody>
          <a:bodyPr/>
          <a:lstStyle/>
          <a:p>
            <a:r>
              <a:rPr lang="pt-BR" dirty="0"/>
              <a:t>O prof. Luciano dirigiu a 100 km/</a:t>
            </a:r>
            <a:r>
              <a:rPr lang="pt-BR" dirty="0" err="1"/>
              <a:t>h</a:t>
            </a:r>
            <a:r>
              <a:rPr lang="pt-BR" dirty="0"/>
              <a:t> até Araçariguama que fica a 50 km de São Paulo, já o prof. Fabio dirigiu o restante a 125 km/h.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EAB2999-12BC-388E-808F-476971093C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6463" y="796528"/>
            <a:ext cx="2009075" cy="4410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28846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754-466F-0BA8-E642-8C5FF1FA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en-US" dirty="0"/>
              <a:t>São Paulo -&gt; </a:t>
            </a:r>
            <a:r>
              <a:rPr lang="en-US" dirty="0" err="1"/>
              <a:t>Itú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8ED8-513B-0E15-A5CA-EF6B39A3E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3504415"/>
          </a:xfrm>
        </p:spPr>
        <p:txBody>
          <a:bodyPr>
            <a:normAutofit/>
          </a:bodyPr>
          <a:lstStyle/>
          <a:p>
            <a:r>
              <a:rPr lang="pt-BR" dirty="0"/>
              <a:t>São Paulo até Araçariguama</a:t>
            </a:r>
          </a:p>
          <a:p>
            <a:pPr lvl="1"/>
            <a:r>
              <a:rPr lang="pt-BR" dirty="0"/>
              <a:t>50 km de São Paulo</a:t>
            </a:r>
          </a:p>
          <a:p>
            <a:pPr lvl="1"/>
            <a:r>
              <a:rPr lang="pt-BR" dirty="0"/>
              <a:t>100 km/</a:t>
            </a:r>
            <a:r>
              <a:rPr lang="pt-BR" dirty="0" err="1"/>
              <a:t>h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Qual foi a velocidade média desse percurso?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BC3A3A-FEE5-7D78-0506-063C6C8B5D9D}"/>
              </a:ext>
            </a:extLst>
          </p:cNvPr>
          <p:cNvSpPr txBox="1"/>
          <p:nvPr/>
        </p:nvSpPr>
        <p:spPr>
          <a:xfrm>
            <a:off x="4348265" y="3739101"/>
            <a:ext cx="277282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buNone/>
            </a:pPr>
            <a:r>
              <a:rPr lang="pt-BR" sz="2800" dirty="0"/>
              <a:t>= 112.5 km/</a:t>
            </a:r>
            <a:r>
              <a:rPr lang="pt-BR" sz="2800" dirty="0" err="1"/>
              <a:t>h</a:t>
            </a:r>
            <a:r>
              <a:rPr lang="pt-BR" sz="2800" dirty="0"/>
              <a:t> ?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148D5B81-E56A-3E58-B142-93381D9A9C32}"/>
              </a:ext>
            </a:extLst>
          </p:cNvPr>
          <p:cNvCxnSpPr/>
          <p:nvPr/>
        </p:nvCxnSpPr>
        <p:spPr>
          <a:xfrm flipV="1">
            <a:off x="4572000" y="3468096"/>
            <a:ext cx="2363821" cy="1084634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952E56-8063-7A8C-8C97-18691B18D569}"/>
              </a:ext>
            </a:extLst>
          </p:cNvPr>
          <p:cNvSpPr txBox="1">
            <a:spLocks/>
          </p:cNvSpPr>
          <p:nvPr/>
        </p:nvSpPr>
        <p:spPr>
          <a:xfrm>
            <a:off x="5278731" y="838985"/>
            <a:ext cx="3474721" cy="165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Araçariguama até </a:t>
            </a:r>
            <a:r>
              <a:rPr lang="pt-BR" dirty="0" err="1"/>
              <a:t>Itú</a:t>
            </a:r>
            <a:endParaRPr lang="pt-BR" dirty="0"/>
          </a:p>
          <a:p>
            <a:pPr lvl="1"/>
            <a:r>
              <a:rPr lang="pt-BR" dirty="0"/>
              <a:t>50 km</a:t>
            </a:r>
          </a:p>
          <a:p>
            <a:pPr lvl="1"/>
            <a:r>
              <a:rPr lang="pt-BR" dirty="0"/>
              <a:t>125 km/</a:t>
            </a:r>
            <a:r>
              <a:rPr lang="pt-BR" dirty="0" err="1"/>
              <a:t>h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7053C-BE0C-CC83-916D-E18134940385}"/>
                  </a:ext>
                </a:extLst>
              </p:cNvPr>
              <p:cNvSpPr txBox="1"/>
              <p:nvPr/>
            </p:nvSpPr>
            <p:spPr>
              <a:xfrm>
                <a:off x="1804483" y="3546561"/>
                <a:ext cx="2471126" cy="81541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8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100+125</m:t>
                          </m:r>
                        </m:num>
                        <m:den>
                          <m:r>
                            <a:rPr lang="pt-BR" sz="28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den>
                      </m:f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0837053C-BE0C-CC83-916D-E181349403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04483" y="3546561"/>
                <a:ext cx="2471126" cy="815416"/>
              </a:xfrm>
              <a:prstGeom prst="rect">
                <a:avLst/>
              </a:prstGeom>
              <a:blipFill>
                <a:blip r:embed="rId2"/>
                <a:stretch>
                  <a:fillRect l="-1026" t="-1538" r="-2564" b="-138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26459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CACE1C-6F85-8A85-849A-538342FD2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Refazendo as contas: São Paulo -&gt; </a:t>
            </a:r>
            <a:r>
              <a:rPr lang="pt-BR" dirty="0" err="1"/>
              <a:t>Itú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954A2-E6B1-1355-4C8B-B34C988EB8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277575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Foram:</a:t>
            </a:r>
          </a:p>
          <a:p>
            <a:pPr lvl="1"/>
            <a:r>
              <a:rPr lang="pt-BR" dirty="0"/>
              <a:t>50 km a 100 km/</a:t>
            </a:r>
            <a:r>
              <a:rPr lang="pt-BR" dirty="0" err="1"/>
              <a:t>h</a:t>
            </a:r>
            <a:r>
              <a:rPr lang="pt-BR" dirty="0"/>
              <a:t> = 0.5h</a:t>
            </a:r>
          </a:p>
          <a:p>
            <a:pPr lvl="1"/>
            <a:r>
              <a:rPr lang="pt-BR" dirty="0"/>
              <a:t>50 km a 125 km/</a:t>
            </a:r>
            <a:r>
              <a:rPr lang="pt-BR" dirty="0" err="1"/>
              <a:t>h</a:t>
            </a:r>
            <a:r>
              <a:rPr lang="pt-BR" dirty="0"/>
              <a:t> = 0.4h</a:t>
            </a:r>
          </a:p>
          <a:p>
            <a:pPr marL="0" indent="0">
              <a:buNone/>
            </a:pPr>
            <a:endParaRPr lang="pt-BR" dirty="0"/>
          </a:p>
          <a:p>
            <a:r>
              <a:rPr lang="pt-BR" dirty="0"/>
              <a:t>Tempo total = 0.9h</a:t>
            </a:r>
          </a:p>
          <a:p>
            <a:endParaRPr lang="pt-BR" dirty="0"/>
          </a:p>
          <a:p>
            <a:r>
              <a:rPr lang="pt-BR" dirty="0"/>
              <a:t>Usando a fórmula de velocidade: 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BAE6824-287C-A6EF-A4B6-9513050C13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08693" y="1553767"/>
            <a:ext cx="2393018" cy="2060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D4327F4-0F5A-852E-DA0D-EFE6D3A37DF9}"/>
              </a:ext>
            </a:extLst>
          </p:cNvPr>
          <p:cNvSpPr txBox="1"/>
          <p:nvPr/>
        </p:nvSpPr>
        <p:spPr>
          <a:xfrm>
            <a:off x="574920" y="3913258"/>
            <a:ext cx="76638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100 / 0.9 ≈ 111,1 km/</a:t>
            </a:r>
            <a:r>
              <a:rPr lang="pt-BR" sz="2000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h</a:t>
            </a:r>
            <a:endParaRPr lang="pt-BR" sz="200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427D0DF-997C-00B3-3DB1-6F878C6EDC3E}"/>
              </a:ext>
            </a:extLst>
          </p:cNvPr>
          <p:cNvSpPr/>
          <p:nvPr/>
        </p:nvSpPr>
        <p:spPr>
          <a:xfrm>
            <a:off x="2185416" y="3840480"/>
            <a:ext cx="1645920" cy="557784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D57CC8-35AC-D9D5-DFDD-F550652FFEAC}"/>
              </a:ext>
            </a:extLst>
          </p:cNvPr>
          <p:cNvSpPr txBox="1"/>
          <p:nvPr/>
        </p:nvSpPr>
        <p:spPr>
          <a:xfrm>
            <a:off x="390548" y="4556436"/>
            <a:ext cx="7936329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Problema: Como a distância está fixa, o que realmente influenciou a velocidade média é o tempo gasto em cada parte do trajeto, que está no denominador, não a distância. </a:t>
            </a:r>
          </a:p>
        </p:txBody>
      </p:sp>
    </p:spTree>
    <p:extLst>
      <p:ext uri="{BB962C8B-B14F-4D97-AF65-F5344CB8AC3E}">
        <p14:creationId xmlns:p14="http://schemas.microsoft.com/office/powerpoint/2010/main" val="3523711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 animBg="1"/>
      <p:bldP spid="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1398377"/>
          </a:xfrm>
        </p:spPr>
        <p:txBody>
          <a:bodyPr>
            <a:normAutofit/>
          </a:bodyPr>
          <a:lstStyle/>
          <a:p>
            <a:r>
              <a:rPr lang="pt-BR" sz="2400" dirty="0"/>
              <a:t>Necessária quando lidamos com taxas ou razões.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8" name="Picture 7" descr="A mathematical equations with numbers&#10;&#10;Description automatically generated with medium confidence">
            <a:extLst>
              <a:ext uri="{FF2B5EF4-FFF2-40B4-BE49-F238E27FC236}">
                <a16:creationId xmlns:a16="http://schemas.microsoft.com/office/drawing/2014/main" id="{279B2325-96DF-5990-8D92-B22249EB42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9386" r="31499" b="10610"/>
          <a:stretch/>
        </p:blipFill>
        <p:spPr>
          <a:xfrm>
            <a:off x="1492352" y="1685202"/>
            <a:ext cx="5611871" cy="1001268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4D175ADA-C495-747D-DA23-826F5759FEDA}"/>
              </a:ext>
            </a:extLst>
          </p:cNvPr>
          <p:cNvSpPr txBox="1">
            <a:spLocks/>
          </p:cNvSpPr>
          <p:nvPr/>
        </p:nvSpPr>
        <p:spPr>
          <a:xfrm>
            <a:off x="472184" y="3296841"/>
            <a:ext cx="8428232" cy="216037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Restrições: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Não Nulos</a:t>
            </a:r>
            <a:r>
              <a:rPr lang="pt-BR" sz="1600" dirty="0"/>
              <a:t>: A média harmônica não pode ser calculada se um dos valores da amostra for zero;</a:t>
            </a:r>
          </a:p>
          <a:p>
            <a:pPr marL="571500" indent="-342900">
              <a:buFont typeface="Arial" panose="020B0604020202020204" pitchFamily="34" charset="0"/>
              <a:buChar char="•"/>
            </a:pPr>
            <a:r>
              <a:rPr lang="pt-BR" sz="1600" b="1" dirty="0"/>
              <a:t>Valores Positivos</a:t>
            </a:r>
            <a:r>
              <a:rPr lang="pt-BR" sz="1600" dirty="0"/>
              <a:t>: Embora a média harmônica possa tecnicamente ser calculada com valores negativos, seu uso faz mais sentido com valores positivos.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84089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Mapeamento de Texturas</a:t>
            </a:r>
            <a:endParaRPr/>
          </a:p>
        </p:txBody>
      </p:sp>
      <p:pic>
        <p:nvPicPr>
          <p:cNvPr id="357" name="Google Shape;35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32727" y="838985"/>
            <a:ext cx="6943874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</a:t>
            </a:fld>
            <a:endParaRPr/>
          </a:p>
        </p:txBody>
      </p:sp>
      <p:sp>
        <p:nvSpPr>
          <p:cNvPr id="359" name="Google Shape;359;p36"/>
          <p:cNvSpPr/>
          <p:nvPr/>
        </p:nvSpPr>
        <p:spPr>
          <a:xfrm>
            <a:off x="2509725" y="5239675"/>
            <a:ext cx="1716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na bola</a:t>
            </a:r>
            <a:endParaRPr dirty="0"/>
          </a:p>
        </p:txBody>
      </p:sp>
      <p:sp>
        <p:nvSpPr>
          <p:cNvPr id="360" name="Google Shape;360;p36"/>
          <p:cNvSpPr/>
          <p:nvPr/>
        </p:nvSpPr>
        <p:spPr>
          <a:xfrm>
            <a:off x="5825324" y="5267463"/>
            <a:ext cx="2113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padrão </a:t>
            </a:r>
            <a:r>
              <a:rPr lang="en-BR" sz="1800" dirty="0">
                <a:solidFill>
                  <a:schemeClr val="dk1"/>
                </a:solidFill>
              </a:rPr>
              <a:t>na</a:t>
            </a:r>
            <a:r>
              <a:rPr lang="en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madeira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9848971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DC754-466F-0BA8-E642-8C5FF1FABC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Conferindo as contas: </a:t>
            </a:r>
            <a:r>
              <a:rPr lang="en-US" dirty="0"/>
              <a:t>São Paulo -&gt; </a:t>
            </a:r>
            <a:r>
              <a:rPr lang="en-US" dirty="0" err="1"/>
              <a:t>Itú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438ED8-513B-0E15-A5CA-EF6B39A3EB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2018515"/>
          </a:xfrm>
        </p:spPr>
        <p:txBody>
          <a:bodyPr>
            <a:normAutofit/>
          </a:bodyPr>
          <a:lstStyle/>
          <a:p>
            <a:r>
              <a:rPr lang="pt-BR" dirty="0"/>
              <a:t>São Paulo até Araçariguama</a:t>
            </a:r>
          </a:p>
          <a:p>
            <a:pPr lvl="1"/>
            <a:r>
              <a:rPr lang="pt-BR" dirty="0"/>
              <a:t>50 km de São Paulo</a:t>
            </a:r>
          </a:p>
          <a:p>
            <a:pPr lvl="1"/>
            <a:r>
              <a:rPr lang="pt-BR" dirty="0"/>
              <a:t>100 km/</a:t>
            </a:r>
            <a:r>
              <a:rPr lang="pt-BR" dirty="0" err="1"/>
              <a:t>h</a:t>
            </a:r>
            <a:endParaRPr lang="pt-BR" dirty="0"/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Qual foi a velocidade média desse percurso?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53952E56-8063-7A8C-8C97-18691B18D569}"/>
              </a:ext>
            </a:extLst>
          </p:cNvPr>
          <p:cNvSpPr txBox="1">
            <a:spLocks/>
          </p:cNvSpPr>
          <p:nvPr/>
        </p:nvSpPr>
        <p:spPr>
          <a:xfrm>
            <a:off x="5278731" y="838985"/>
            <a:ext cx="3474721" cy="16515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Araçariguama até </a:t>
            </a:r>
            <a:r>
              <a:rPr lang="pt-BR" dirty="0" err="1"/>
              <a:t>Itú</a:t>
            </a:r>
            <a:endParaRPr lang="pt-BR" dirty="0"/>
          </a:p>
          <a:p>
            <a:pPr lvl="1"/>
            <a:r>
              <a:rPr lang="pt-BR" dirty="0"/>
              <a:t>50 km</a:t>
            </a:r>
          </a:p>
          <a:p>
            <a:pPr lvl="1"/>
            <a:r>
              <a:rPr lang="pt-BR" dirty="0"/>
              <a:t>125 km/</a:t>
            </a:r>
            <a:r>
              <a:rPr lang="pt-BR" dirty="0" err="1"/>
              <a:t>h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B80BB-26EC-400A-5DF8-EE3324D50AA5}"/>
                  </a:ext>
                </a:extLst>
              </p:cNvPr>
              <p:cNvSpPr txBox="1"/>
              <p:nvPr/>
            </p:nvSpPr>
            <p:spPr>
              <a:xfrm>
                <a:off x="1009968" y="3406140"/>
                <a:ext cx="2113784" cy="99418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C1DB80BB-26EC-400A-5DF8-EE3324D50AA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9968" y="3406140"/>
                <a:ext cx="2113784" cy="994183"/>
              </a:xfrm>
              <a:prstGeom prst="rect">
                <a:avLst/>
              </a:prstGeom>
              <a:blipFill>
                <a:blip r:embed="rId2"/>
                <a:stretch>
                  <a:fillRect l="-1198" t="-1266" r="-2994"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03EDB-21B2-7E47-DEA1-85F38B704A0C}"/>
                  </a:ext>
                </a:extLst>
              </p:cNvPr>
              <p:cNvSpPr txBox="1"/>
              <p:nvPr/>
            </p:nvSpPr>
            <p:spPr>
              <a:xfrm>
                <a:off x="3231506" y="3401568"/>
                <a:ext cx="2147511" cy="70006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0.01+0.008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20703EDB-21B2-7E47-DEA1-85F38B704A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31506" y="3401568"/>
                <a:ext cx="2147511" cy="700063"/>
              </a:xfrm>
              <a:prstGeom prst="rect">
                <a:avLst/>
              </a:prstGeom>
              <a:blipFill>
                <a:blip r:embed="rId3"/>
                <a:stretch>
                  <a:fillRect l="-588" r="-2353" b="-122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AC6C4-C177-50F5-8CCE-C122E5BEC48C}"/>
                  </a:ext>
                </a:extLst>
              </p:cNvPr>
              <p:cNvSpPr txBox="1"/>
              <p:nvPr/>
            </p:nvSpPr>
            <p:spPr>
              <a:xfrm>
                <a:off x="5486771" y="3401568"/>
                <a:ext cx="1209177" cy="6938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0.018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1FAC6C4-C177-50F5-8CCE-C122E5BEC48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86771" y="3401568"/>
                <a:ext cx="1209177" cy="693844"/>
              </a:xfrm>
              <a:prstGeom prst="rect">
                <a:avLst/>
              </a:prstGeom>
              <a:blipFill>
                <a:blip r:embed="rId4"/>
                <a:stretch>
                  <a:fillRect l="-2083" r="-4167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1660F-85A3-57D7-00CC-2776F7660546}"/>
                  </a:ext>
                </a:extLst>
              </p:cNvPr>
              <p:cNvSpPr txBox="1"/>
              <p:nvPr/>
            </p:nvSpPr>
            <p:spPr>
              <a:xfrm>
                <a:off x="6785414" y="3591256"/>
                <a:ext cx="1141851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111.1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BC81660F-85A3-57D7-00CC-2776F76605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85414" y="3591256"/>
                <a:ext cx="1141851" cy="369332"/>
              </a:xfrm>
              <a:prstGeom prst="rect">
                <a:avLst/>
              </a:prstGeom>
              <a:blipFill>
                <a:blip r:embed="rId5"/>
                <a:stretch>
                  <a:fillRect l="-2222" r="-5556"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ectangle 10">
            <a:extLst>
              <a:ext uri="{FF2B5EF4-FFF2-40B4-BE49-F238E27FC236}">
                <a16:creationId xmlns:a16="http://schemas.microsoft.com/office/drawing/2014/main" id="{58D86622-85BB-D6C0-5A48-D4B8096B37FF}"/>
              </a:ext>
            </a:extLst>
          </p:cNvPr>
          <p:cNvSpPr/>
          <p:nvPr/>
        </p:nvSpPr>
        <p:spPr>
          <a:xfrm>
            <a:off x="4909168" y="4892508"/>
            <a:ext cx="1598633" cy="36933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08836E6F-67FD-920F-9923-CF31DFCFAD33}"/>
              </a:ext>
            </a:extLst>
          </p:cNvPr>
          <p:cNvSpPr txBox="1">
            <a:spLocks/>
          </p:cNvSpPr>
          <p:nvPr/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A velocidade média da ida foi de 111.1 km/</a:t>
            </a:r>
            <a:r>
              <a:rPr lang="pt-BR" dirty="0" err="1"/>
              <a:t>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52860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  <p:bldP spid="10" grpId="0"/>
      <p:bldP spid="11" grpId="0" animBg="1"/>
      <p:bldP spid="14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A8CA1D3-6480-F631-C4B6-BF3DDBA07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A0B9AE-057C-7EE7-6EB2-24A70574D6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121856" cy="4496159"/>
          </a:xfrm>
        </p:spPr>
        <p:txBody>
          <a:bodyPr/>
          <a:lstStyle/>
          <a:p>
            <a:r>
              <a:rPr lang="pt-BR" dirty="0"/>
              <a:t>Na volta o prof. Luciano dirigiu novamente a 100 km/</a:t>
            </a:r>
            <a:r>
              <a:rPr lang="pt-BR" dirty="0" err="1"/>
              <a:t>h</a:t>
            </a:r>
            <a:r>
              <a:rPr lang="pt-BR" dirty="0"/>
              <a:t> até Osasco (80 km) e o prof. Fabio dirigiu o restante (20km) a 125 km/h. Qual foi a velocidade média nesse caso?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E2CEBC-4FAA-3CE9-9332-EE9D75349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7955" y="2492052"/>
            <a:ext cx="5467041" cy="2630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19887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31F9A7-43EC-7CCC-1C68-2B7BB00713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0FC6D-DAF5-8934-EB96-D82F62920C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 um conjunto de pesos </a:t>
            </a:r>
            <a:r>
              <a:rPr lang="pt-BR" dirty="0" err="1"/>
              <a:t>w</a:t>
            </a:r>
            <a:r>
              <a:rPr lang="pt-BR" baseline="-25000" dirty="0" err="1"/>
              <a:t>i</a:t>
            </a:r>
            <a:r>
              <a:rPr lang="pt-BR" dirty="0"/>
              <a:t> associados ao conjunto de valores x</a:t>
            </a:r>
            <a:r>
              <a:rPr lang="pt-BR" baseline="-25000" dirty="0"/>
              <a:t>i</a:t>
            </a:r>
            <a:r>
              <a:rPr lang="pt-BR" dirty="0"/>
              <a:t> a média harmônica ponderada é definida por:</a:t>
            </a:r>
          </a:p>
        </p:txBody>
      </p:sp>
      <p:sp>
        <p:nvSpPr>
          <p:cNvPr id="6" name="AutoShape 6" descr="{\displaystyle {\bar {h}}={\frac {n}{{\frac {1}{x_{1}}}+{\frac {1}{x_{2}}}+\cdots +{\frac {1}{x_{n}}}}}={\frac {n}{\sum _{i=1}^{n}{\frac {1}{x_{i}}}}}={\frac {n\cdot \prod _{j=1}^{n}x_{j}}{\sum _{i=1}^{n}{\frac {\prod _{j=1}^{n}x_{j}}{x_{i}}}}}.}">
            <a:extLst>
              <a:ext uri="{FF2B5EF4-FFF2-40B4-BE49-F238E27FC236}">
                <a16:creationId xmlns:a16="http://schemas.microsoft.com/office/drawing/2014/main" id="{4DA7541D-5615-25E5-0806-8B7F34E333B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57700" y="2743200"/>
            <a:ext cx="228600" cy="228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en-US" sz="105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A8D321-342E-F260-99BF-4DF704930D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1419" y="1745334"/>
            <a:ext cx="1713738" cy="1529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2912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5F528-36AE-795A-CA25-36A59777C3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Fazendo as contas: </a:t>
            </a:r>
            <a:r>
              <a:rPr lang="pt-BR" dirty="0" err="1"/>
              <a:t>Itú</a:t>
            </a:r>
            <a:r>
              <a:rPr lang="pt-BR" dirty="0"/>
              <a:t> -&gt; </a:t>
            </a:r>
            <a:r>
              <a:rPr lang="en-US" dirty="0"/>
              <a:t>São Paulo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8B33E9-B0FF-E2FE-6051-2413C1C1D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42" y="4224305"/>
            <a:ext cx="8428232" cy="515938"/>
          </a:xfrm>
        </p:spPr>
        <p:txBody>
          <a:bodyPr/>
          <a:lstStyle/>
          <a:p>
            <a:r>
              <a:rPr lang="pt-BR" dirty="0"/>
              <a:t>A velocidade média da volta foi de 104.167 km/</a:t>
            </a:r>
            <a:r>
              <a:rPr lang="pt-BR" dirty="0" err="1"/>
              <a:t>h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4C6E3E-6D1A-95FE-7C59-0A3F2B3762E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23</a:t>
            </a:fld>
            <a:endParaRPr lang="en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/>
              <p:nvPr/>
            </p:nvSpPr>
            <p:spPr>
              <a:xfrm>
                <a:off x="4763997" y="1199034"/>
                <a:ext cx="2405288" cy="994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0.8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0.2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69D0F99-8202-C999-3D4E-4431A223A7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63997" y="1199034"/>
                <a:ext cx="2405288" cy="994183"/>
              </a:xfrm>
              <a:prstGeom prst="rect">
                <a:avLst/>
              </a:prstGeom>
              <a:blipFill>
                <a:blip r:embed="rId3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/>
              <p:nvPr/>
            </p:nvSpPr>
            <p:spPr>
              <a:xfrm>
                <a:off x="658927" y="2799854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0.008+0.0016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8110D95A-0F09-3F11-D24B-762FF2D7C09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927" y="2799854"/>
                <a:ext cx="4049262" cy="700063"/>
              </a:xfrm>
              <a:prstGeom prst="rect">
                <a:avLst/>
              </a:prstGeom>
              <a:blipFill>
                <a:blip r:embed="rId4"/>
                <a:stretch>
                  <a:fillRect t="-1786" b="-14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/>
              <p:nvPr/>
            </p:nvSpPr>
            <p:spPr>
              <a:xfrm>
                <a:off x="2857378" y="2799396"/>
                <a:ext cx="4049262" cy="70006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0.0096</m:t>
                          </m:r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1A8F8D77-53A9-51D3-2C62-35A5AF4BC2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57378" y="2799396"/>
                <a:ext cx="4049262" cy="700063"/>
              </a:xfrm>
              <a:prstGeom prst="rect">
                <a:avLst/>
              </a:prstGeom>
              <a:blipFill>
                <a:blip r:embed="rId5"/>
                <a:stretch>
                  <a:fillRect t="-1786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/>
              <p:nvPr/>
            </p:nvSpPr>
            <p:spPr>
              <a:xfrm>
                <a:off x="4384621" y="2982739"/>
                <a:ext cx="4049262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≈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104.167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F6C9083B-8935-4ED8-940D-29F350D2F80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4621" y="2982739"/>
                <a:ext cx="4049262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Rectangle 8">
            <a:extLst>
              <a:ext uri="{FF2B5EF4-FFF2-40B4-BE49-F238E27FC236}">
                <a16:creationId xmlns:a16="http://schemas.microsoft.com/office/drawing/2014/main" id="{5C1CAC63-2AAA-DE1D-03BA-15DDBBF98692}"/>
              </a:ext>
            </a:extLst>
          </p:cNvPr>
          <p:cNvSpPr/>
          <p:nvPr/>
        </p:nvSpPr>
        <p:spPr>
          <a:xfrm>
            <a:off x="5200991" y="4182459"/>
            <a:ext cx="1968294" cy="55778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CF7721-670C-E454-D091-CB803AD98B8E}"/>
                  </a:ext>
                </a:extLst>
              </p:cNvPr>
              <p:cNvSpPr txBox="1"/>
              <p:nvPr/>
            </p:nvSpPr>
            <p:spPr>
              <a:xfrm>
                <a:off x="1411952" y="1199035"/>
                <a:ext cx="2405288" cy="9941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𝑣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100</m:t>
                          </m:r>
                        </m:num>
                        <m:den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80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20</m:t>
                              </m:r>
                            </m:num>
                            <m:den>
                              <m:r>
                                <a:rPr lang="pt-BR" sz="2400" b="0" i="1" smtClean="0">
                                  <a:latin typeface="Cambria Math" panose="02040503050406030204" pitchFamily="18" charset="0"/>
                                </a:rPr>
                                <m:t>125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BCF7721-670C-E454-D091-CB803AD98B8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1952" y="1199035"/>
                <a:ext cx="2405288" cy="994183"/>
              </a:xfrm>
              <a:prstGeom prst="rect">
                <a:avLst/>
              </a:prstGeom>
              <a:blipFill>
                <a:blip r:embed="rId7"/>
                <a:stretch>
                  <a:fillRect b="-1012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147468AD-A069-9E1F-72C1-4357A682146C}"/>
              </a:ext>
            </a:extLst>
          </p:cNvPr>
          <p:cNvSpPr txBox="1"/>
          <p:nvPr/>
        </p:nvSpPr>
        <p:spPr>
          <a:xfrm>
            <a:off x="495452" y="5126077"/>
            <a:ext cx="777833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noProof="0">
                <a:highlight>
                  <a:srgbClr val="FFFF00"/>
                </a:highlight>
              </a:rPr>
              <a:t>Já vamos usar essas fórmulas para resolver um problema em Computação Gráfica</a:t>
            </a:r>
          </a:p>
        </p:txBody>
      </p:sp>
    </p:spTree>
    <p:extLst>
      <p:ext uri="{BB962C8B-B14F-4D97-AF65-F5344CB8AC3E}">
        <p14:creationId xmlns:p14="http://schemas.microsoft.com/office/powerpoint/2010/main" val="17133358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5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1" presetClass="entr" presetSubtype="1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/>
      <p:bldP spid="6" grpId="0"/>
      <p:bldP spid="7" grpId="0"/>
      <p:bldP spid="8" grpId="0"/>
      <p:bldP spid="9" grpId="0" animBg="1"/>
      <p:bldP spid="10" grpId="0"/>
      <p:bldP spid="1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/>
          <p:cNvSpPr txBox="1">
            <a:spLocks noGrp="1"/>
          </p:cNvSpPr>
          <p:nvPr>
            <p:ph type="body" idx="1"/>
          </p:nvPr>
        </p:nvSpPr>
        <p:spPr>
          <a:xfrm>
            <a:off x="322119" y="838975"/>
            <a:ext cx="8645236" cy="7592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dirty="0"/>
              <a:t>Uma interpolação no espaço da tela (2D) não é a mesma de no espaço da câmera (3D).</a:t>
            </a:r>
            <a:endParaRPr sz="1800" dirty="0"/>
          </a:p>
        </p:txBody>
      </p:sp>
      <p:sp>
        <p:nvSpPr>
          <p:cNvPr id="267" name="Google Shape;26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24</a:t>
            </a:fld>
            <a:endParaRPr/>
          </a:p>
        </p:txBody>
      </p:sp>
      <p:pic>
        <p:nvPicPr>
          <p:cNvPr id="268" name="Google Shape;26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7126" y="1853103"/>
            <a:ext cx="4191786" cy="2689729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0"/>
          <p:cNvSpPr/>
          <p:nvPr/>
        </p:nvSpPr>
        <p:spPr>
          <a:xfrm>
            <a:off x="322711" y="4152709"/>
            <a:ext cx="2262000" cy="4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Plano de Imagem</a:t>
            </a:r>
            <a:endParaRPr sz="1100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F94BD23-C58A-A962-A048-5FD71CE436B9}"/>
              </a:ext>
            </a:extLst>
          </p:cNvPr>
          <p:cNvGrpSpPr/>
          <p:nvPr/>
        </p:nvGrpSpPr>
        <p:grpSpPr>
          <a:xfrm>
            <a:off x="5232931" y="1431596"/>
            <a:ext cx="3879898" cy="2866500"/>
            <a:chOff x="5232931" y="1431596"/>
            <a:chExt cx="3879898" cy="2866500"/>
          </a:xfrm>
        </p:grpSpPr>
        <p:sp>
          <p:nvSpPr>
            <p:cNvPr id="264" name="Google Shape;264;p30"/>
            <p:cNvSpPr/>
            <p:nvPr/>
          </p:nvSpPr>
          <p:spPr>
            <a:xfrm>
              <a:off x="6084450" y="1900496"/>
              <a:ext cx="2427900" cy="2397600"/>
            </a:xfrm>
            <a:prstGeom prst="rect">
              <a:avLst/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0"/>
            <p:cNvSpPr txBox="1"/>
            <p:nvPr/>
          </p:nvSpPr>
          <p:spPr>
            <a:xfrm>
              <a:off x="5232931" y="1431596"/>
              <a:ext cx="3879898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dirty="0">
                  <a:solidFill>
                    <a:schemeClr val="dk1"/>
                  </a:solidFill>
                </a:rPr>
                <a:t>Porém se não tratarmos corretamente a imagem fica:</a:t>
              </a:r>
              <a:endParaRPr dirty="0"/>
            </a:p>
          </p:txBody>
        </p:sp>
        <p:graphicFrame>
          <p:nvGraphicFramePr>
            <p:cNvPr id="272" name="Google Shape;272;p30"/>
            <p:cNvGraphicFramePr/>
            <p:nvPr/>
          </p:nvGraphicFramePr>
          <p:xfrm>
            <a:off x="6306625" y="2099696"/>
            <a:ext cx="1995225" cy="1981050"/>
          </p:xfrm>
          <a:graphic>
            <a:graphicData uri="http://schemas.openxmlformats.org/drawingml/2006/table">
              <a:tbl>
                <a:tblPr>
                  <a:noFill/>
                </a:tblPr>
                <a:tblGrid>
                  <a:gridCol w="1995225">
                    <a:extLst>
                      <a:ext uri="{9D8B030D-6E8A-4147-A177-3AD203B41FA5}">
                        <a16:colId xmlns:a16="http://schemas.microsoft.com/office/drawing/2014/main" val="20000"/>
                      </a:ext>
                    </a:extLst>
                  </a:gridCol>
                </a:tblGrid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F9954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0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32323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1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/>
                      </a:p>
                    </a:txBody>
                    <a:tcPr marL="91425" marR="91425" marT="91425" marB="91425">
                      <a:solidFill>
                        <a:srgbClr val="F9954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2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323232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3"/>
                    </a:ext>
                  </a:extLst>
                </a:tr>
                <a:tr h="218816">
                  <a:tc>
                    <a:txBody>
                      <a:bodyPr/>
                      <a:lstStyle/>
                      <a:p>
                        <a:pPr marL="0" lvl="0" indent="0" algn="l" rtl="0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endParaRPr dirty="0"/>
                      </a:p>
                    </a:txBody>
                    <a:tcPr marL="91425" marR="91425" marT="91425" marB="91425">
                      <a:solidFill>
                        <a:srgbClr val="F99541"/>
                      </a:solidFill>
                    </a:tcPr>
                  </a:tc>
                  <a:extLst>
                    <a:ext uri="{0D108BD9-81ED-4DB2-BD59-A6C34878D82A}">
                      <a16:rowId xmlns:a16="http://schemas.microsoft.com/office/drawing/2014/main" val="10004"/>
                    </a:ext>
                  </a:extLst>
                </a:tr>
              </a:tbl>
            </a:graphicData>
          </a:graphic>
        </p:graphicFrame>
      </p:grpSp>
      <p:sp>
        <p:nvSpPr>
          <p:cNvPr id="2" name="Google Shape;269;p30">
            <a:extLst>
              <a:ext uri="{FF2B5EF4-FFF2-40B4-BE49-F238E27FC236}">
                <a16:creationId xmlns:a16="http://schemas.microsoft.com/office/drawing/2014/main" id="{C9873AA5-0139-3BA8-0656-8B6CB6BC8F04}"/>
              </a:ext>
            </a:extLst>
          </p:cNvPr>
          <p:cNvSpPr/>
          <p:nvPr/>
        </p:nvSpPr>
        <p:spPr>
          <a:xfrm>
            <a:off x="3360487" y="1942148"/>
            <a:ext cx="1137397" cy="5473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Objeto 3D com textura</a:t>
            </a:r>
            <a:endParaRPr sz="1050" dirty="0"/>
          </a:p>
        </p:txBody>
      </p:sp>
      <p:cxnSp>
        <p:nvCxnSpPr>
          <p:cNvPr id="4" name="Curved Connector 3">
            <a:extLst>
              <a:ext uri="{FF2B5EF4-FFF2-40B4-BE49-F238E27FC236}">
                <a16:creationId xmlns:a16="http://schemas.microsoft.com/office/drawing/2014/main" id="{51BCEAB8-CA32-3F66-B82D-D7DDBCE0582F}"/>
              </a:ext>
            </a:extLst>
          </p:cNvPr>
          <p:cNvCxnSpPr/>
          <p:nvPr/>
        </p:nvCxnSpPr>
        <p:spPr>
          <a:xfrm rot="5400000">
            <a:off x="3518623" y="2475830"/>
            <a:ext cx="505652" cy="368135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Curved Connector 4">
            <a:extLst>
              <a:ext uri="{FF2B5EF4-FFF2-40B4-BE49-F238E27FC236}">
                <a16:creationId xmlns:a16="http://schemas.microsoft.com/office/drawing/2014/main" id="{96E82877-CE7E-42B5-9FD0-FDDC7B8DE60B}"/>
              </a:ext>
            </a:extLst>
          </p:cNvPr>
          <p:cNvCxnSpPr>
            <a:cxnSpLocks/>
          </p:cNvCxnSpPr>
          <p:nvPr/>
        </p:nvCxnSpPr>
        <p:spPr>
          <a:xfrm flipV="1">
            <a:off x="1453711" y="3599474"/>
            <a:ext cx="554251" cy="553237"/>
          </a:xfrm>
          <a:prstGeom prst="curved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EF74906D-5B3C-FA6B-2C11-3ED355507511}"/>
              </a:ext>
            </a:extLst>
          </p:cNvPr>
          <p:cNvSpPr txBox="1">
            <a:spLocks/>
          </p:cNvSpPr>
          <p:nvPr/>
        </p:nvSpPr>
        <p:spPr>
          <a:xfrm>
            <a:off x="368087" y="4687396"/>
            <a:ext cx="8645236" cy="8426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1000"/>
              </a:spcAft>
              <a:buFont typeface="Verdana"/>
              <a:buNone/>
            </a:pPr>
            <a:r>
              <a:rPr lang="pt-BR" sz="1800" noProof="0" dirty="0"/>
              <a:t>Uma interpolação linear nas coordenadas do mundo precisa de uma interpolação não linear quando transferida para as coordenadas da tela!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BC316C6A-6D08-6C09-4357-4B3DF27C9BE0}"/>
              </a:ext>
            </a:extLst>
          </p:cNvPr>
          <p:cNvGrpSpPr/>
          <p:nvPr/>
        </p:nvGrpSpPr>
        <p:grpSpPr>
          <a:xfrm>
            <a:off x="176645" y="1524751"/>
            <a:ext cx="1760491" cy="1331938"/>
            <a:chOff x="176645" y="1524751"/>
            <a:chExt cx="1760491" cy="1331938"/>
          </a:xfrm>
        </p:grpSpPr>
        <p:sp>
          <p:nvSpPr>
            <p:cNvPr id="270" name="Google Shape;270;p30"/>
            <p:cNvSpPr txBox="1"/>
            <p:nvPr/>
          </p:nvSpPr>
          <p:spPr>
            <a:xfrm>
              <a:off x="176645" y="1524751"/>
              <a:ext cx="1760491" cy="3693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1200" dirty="0">
                  <a:solidFill>
                    <a:schemeClr val="dk1"/>
                  </a:solidFill>
                </a:rPr>
                <a:t>A imagem deveria ser:</a:t>
              </a:r>
              <a:endParaRPr dirty="0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7364CC81-8AD9-65D5-7EDA-744193997382}"/>
                </a:ext>
              </a:extLst>
            </p:cNvPr>
            <p:cNvGrpSpPr/>
            <p:nvPr/>
          </p:nvGrpSpPr>
          <p:grpSpPr>
            <a:xfrm>
              <a:off x="514656" y="1852841"/>
              <a:ext cx="974191" cy="1003848"/>
              <a:chOff x="6882432" y="794117"/>
              <a:chExt cx="1073694" cy="1106379"/>
            </a:xfrm>
          </p:grpSpPr>
          <p:sp>
            <p:nvSpPr>
              <p:cNvPr id="10" name="Google Shape;264;p30">
                <a:extLst>
                  <a:ext uri="{FF2B5EF4-FFF2-40B4-BE49-F238E27FC236}">
                    <a16:creationId xmlns:a16="http://schemas.microsoft.com/office/drawing/2014/main" id="{1F1BE165-EC0F-A2E0-84E0-AA012C19397D}"/>
                  </a:ext>
                </a:extLst>
              </p:cNvPr>
              <p:cNvSpPr/>
              <p:nvPr/>
            </p:nvSpPr>
            <p:spPr>
              <a:xfrm>
                <a:off x="6882432" y="794117"/>
                <a:ext cx="1073694" cy="1106379"/>
              </a:xfrm>
              <a:prstGeom prst="rect">
                <a:avLst/>
              </a:prstGeom>
              <a:solidFill>
                <a:schemeClr val="lt2"/>
              </a:solidFill>
              <a:ln w="9525" cap="flat" cmpd="sng">
                <a:solidFill>
                  <a:schemeClr val="dk2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64AB64C0-B631-5270-B4D4-38FC9A0701D8}"/>
                  </a:ext>
                </a:extLst>
              </p:cNvPr>
              <p:cNvGrpSpPr/>
              <p:nvPr/>
            </p:nvGrpSpPr>
            <p:grpSpPr>
              <a:xfrm>
                <a:off x="6927218" y="854123"/>
                <a:ext cx="990556" cy="989245"/>
                <a:chOff x="1850267" y="2395011"/>
                <a:chExt cx="445180" cy="989245"/>
              </a:xfrm>
            </p:grpSpPr>
            <p:sp>
              <p:nvSpPr>
                <p:cNvPr id="12" name="Rectangle 11">
                  <a:extLst>
                    <a:ext uri="{FF2B5EF4-FFF2-40B4-BE49-F238E27FC236}">
                      <a16:creationId xmlns:a16="http://schemas.microsoft.com/office/drawing/2014/main" id="{861693C3-0C17-B174-3C52-30A1870EBF53}"/>
                    </a:ext>
                  </a:extLst>
                </p:cNvPr>
                <p:cNvSpPr/>
                <p:nvPr/>
              </p:nvSpPr>
              <p:spPr>
                <a:xfrm>
                  <a:off x="1850267" y="2395011"/>
                  <a:ext cx="445180" cy="393745"/>
                </a:xfrm>
                <a:prstGeom prst="rect">
                  <a:avLst/>
                </a:prstGeom>
                <a:solidFill>
                  <a:srgbClr val="EC96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302D010-8E61-3232-A7B8-6296E2DD9F6F}"/>
                    </a:ext>
                  </a:extLst>
                </p:cNvPr>
                <p:cNvSpPr/>
                <p:nvPr/>
              </p:nvSpPr>
              <p:spPr>
                <a:xfrm>
                  <a:off x="1850267" y="2784311"/>
                  <a:ext cx="445180" cy="241995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E76C90C7-98F1-95D7-47EC-0816B34EEE8E}"/>
                    </a:ext>
                  </a:extLst>
                </p:cNvPr>
                <p:cNvSpPr/>
                <p:nvPr/>
              </p:nvSpPr>
              <p:spPr>
                <a:xfrm>
                  <a:off x="1850267" y="3021805"/>
                  <a:ext cx="445180" cy="160697"/>
                </a:xfrm>
                <a:prstGeom prst="rect">
                  <a:avLst/>
                </a:prstGeom>
                <a:solidFill>
                  <a:srgbClr val="EC96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0045D3E9-5A65-C45F-D344-EA7000922A87}"/>
                    </a:ext>
                  </a:extLst>
                </p:cNvPr>
                <p:cNvSpPr/>
                <p:nvPr/>
              </p:nvSpPr>
              <p:spPr>
                <a:xfrm>
                  <a:off x="1850267" y="3178056"/>
                  <a:ext cx="445180" cy="118340"/>
                </a:xfrm>
                <a:prstGeom prst="rect">
                  <a:avLst/>
                </a:prstGeom>
                <a:solidFill>
                  <a:schemeClr val="tx1">
                    <a:lumMod val="95000"/>
                    <a:lumOff val="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006BC066-5F15-B8D0-5729-6C115A29EA00}"/>
                    </a:ext>
                  </a:extLst>
                </p:cNvPr>
                <p:cNvSpPr/>
                <p:nvPr/>
              </p:nvSpPr>
              <p:spPr>
                <a:xfrm>
                  <a:off x="1850267" y="3287178"/>
                  <a:ext cx="445180" cy="97078"/>
                </a:xfrm>
                <a:prstGeom prst="rect">
                  <a:avLst/>
                </a:prstGeom>
                <a:solidFill>
                  <a:srgbClr val="EC962E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3">
          <a:extLst>
            <a:ext uri="{FF2B5EF4-FFF2-40B4-BE49-F238E27FC236}">
              <a16:creationId xmlns:a16="http://schemas.microsoft.com/office/drawing/2014/main" id="{A12EC205-043C-BE6D-157D-B34758AAD7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0">
            <a:extLst>
              <a:ext uri="{FF2B5EF4-FFF2-40B4-BE49-F238E27FC236}">
                <a16:creationId xmlns:a16="http://schemas.microsoft.com/office/drawing/2014/main" id="{2FAF67EE-DB5F-B1CD-5DB5-6540DEDFF99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Projeções Perspectivas Cria Não Linearidades</a:t>
            </a:r>
            <a:endParaRPr/>
          </a:p>
        </p:txBody>
      </p:sp>
      <p:sp>
        <p:nvSpPr>
          <p:cNvPr id="266" name="Google Shape;266;p30">
            <a:extLst>
              <a:ext uri="{FF2B5EF4-FFF2-40B4-BE49-F238E27FC236}">
                <a16:creationId xmlns:a16="http://schemas.microsoft.com/office/drawing/2014/main" id="{0FCFD73F-3FEE-875C-D80D-C4C51798365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22119" y="838974"/>
            <a:ext cx="8645236" cy="30174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>
              <a:spcBef>
                <a:spcPts val="0"/>
              </a:spcBef>
            </a:pPr>
            <a:r>
              <a:rPr lang="pt-BR" sz="1800" noProof="0" dirty="0"/>
              <a:t>O problema está na simplificação que podemos ter com a projeção, onde projetamos e tratamos o triângulo da tela como se fosse paralelo ao plano da imagem.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en-BR" sz="1800" dirty="0"/>
          </a:p>
        </p:txBody>
      </p:sp>
      <p:sp>
        <p:nvSpPr>
          <p:cNvPr id="267" name="Google Shape;267;p30">
            <a:extLst>
              <a:ext uri="{FF2B5EF4-FFF2-40B4-BE49-F238E27FC236}">
                <a16:creationId xmlns:a16="http://schemas.microsoft.com/office/drawing/2014/main" id="{E9E9B0C8-793E-A1F0-5FDE-CFB4E24640A2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25</a:t>
            </a:fld>
            <a:endParaRPr/>
          </a:p>
        </p:txBody>
      </p:sp>
      <p:sp>
        <p:nvSpPr>
          <p:cNvPr id="8" name="Google Shape;266;p30">
            <a:extLst>
              <a:ext uri="{FF2B5EF4-FFF2-40B4-BE49-F238E27FC236}">
                <a16:creationId xmlns:a16="http://schemas.microsoft.com/office/drawing/2014/main" id="{5B12BD4F-13FB-E4EA-1293-79058BF61A47}"/>
              </a:ext>
            </a:extLst>
          </p:cNvPr>
          <p:cNvSpPr txBox="1">
            <a:spLocks/>
          </p:cNvSpPr>
          <p:nvPr/>
        </p:nvSpPr>
        <p:spPr>
          <a:xfrm>
            <a:off x="223441" y="4687397"/>
            <a:ext cx="8882646" cy="7126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1000"/>
              </a:spcBef>
              <a:spcAft>
                <a:spcPts val="1000"/>
              </a:spcAft>
              <a:buFont typeface="Verdana"/>
              <a:buNone/>
            </a:pPr>
            <a:r>
              <a:rPr lang="pt-BR" sz="1800" noProof="0" dirty="0"/>
              <a:t>ou seja, precisamos usar o X, </a:t>
            </a:r>
            <a:r>
              <a:rPr lang="pt-BR" sz="1800" noProof="0" dirty="0" err="1"/>
              <a:t>Y</a:t>
            </a:r>
            <a:r>
              <a:rPr lang="pt-BR" sz="1800" noProof="0" dirty="0"/>
              <a:t> e Z para fazer as contas de interpolação, mesmo em 2D.</a:t>
            </a:r>
          </a:p>
        </p:txBody>
      </p:sp>
      <p:pic>
        <p:nvPicPr>
          <p:cNvPr id="3" name="Google Shape;268;p30">
            <a:extLst>
              <a:ext uri="{FF2B5EF4-FFF2-40B4-BE49-F238E27FC236}">
                <a16:creationId xmlns:a16="http://schemas.microsoft.com/office/drawing/2014/main" id="{DAC0A6D5-0CAD-4402-51C2-870EEB4CBF7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2655" y="2292626"/>
            <a:ext cx="2853727" cy="1892283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E4D775-4736-8409-04D3-CB7C40F2682A}"/>
              </a:ext>
            </a:extLst>
          </p:cNvPr>
          <p:cNvSpPr/>
          <p:nvPr/>
        </p:nvSpPr>
        <p:spPr>
          <a:xfrm>
            <a:off x="1789043" y="2743199"/>
            <a:ext cx="132522" cy="834887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A2546F-A4B3-421C-9628-98837FC87829}"/>
              </a:ext>
            </a:extLst>
          </p:cNvPr>
          <p:cNvSpPr txBox="1"/>
          <p:nvPr/>
        </p:nvSpPr>
        <p:spPr>
          <a:xfrm>
            <a:off x="1196008" y="4020547"/>
            <a:ext cx="210709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Projeção da geometria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377215D-F429-72C2-CE4D-BB9286128470}"/>
              </a:ext>
            </a:extLst>
          </p:cNvPr>
          <p:cNvSpPr txBox="1"/>
          <p:nvPr/>
        </p:nvSpPr>
        <p:spPr>
          <a:xfrm>
            <a:off x="5840895" y="4190044"/>
            <a:ext cx="187849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Calcular textura pela geometria projetada</a:t>
            </a:r>
          </a:p>
        </p:txBody>
      </p:sp>
      <p:graphicFrame>
        <p:nvGraphicFramePr>
          <p:cNvPr id="21" name="Google Shape;272;p30">
            <a:extLst>
              <a:ext uri="{FF2B5EF4-FFF2-40B4-BE49-F238E27FC236}">
                <a16:creationId xmlns:a16="http://schemas.microsoft.com/office/drawing/2014/main" id="{94066E33-3F0A-95C6-BA52-CB10294F878E}"/>
              </a:ext>
            </a:extLst>
          </p:cNvPr>
          <p:cNvGraphicFramePr/>
          <p:nvPr/>
        </p:nvGraphicFramePr>
        <p:xfrm>
          <a:off x="7151204" y="2211528"/>
          <a:ext cx="270013" cy="1981050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2700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32323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8457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25" marR="91425" marT="91425" marB="91425">
                    <a:solidFill>
                      <a:srgbClr val="F9954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" name="Rectangle 21">
            <a:extLst>
              <a:ext uri="{FF2B5EF4-FFF2-40B4-BE49-F238E27FC236}">
                <a16:creationId xmlns:a16="http://schemas.microsoft.com/office/drawing/2014/main" id="{53747254-DF2D-FCC7-511D-A59E412CA02E}"/>
              </a:ext>
            </a:extLst>
          </p:cNvPr>
          <p:cNvSpPr/>
          <p:nvPr/>
        </p:nvSpPr>
        <p:spPr>
          <a:xfrm>
            <a:off x="6111505" y="2211529"/>
            <a:ext cx="270013" cy="1981050"/>
          </a:xfrm>
          <a:prstGeom prst="rect">
            <a:avLst/>
          </a:prstGeom>
          <a:ln>
            <a:noFill/>
          </a:ln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7C8331CC-F615-57CC-2F33-20A27BE7A006}"/>
              </a:ext>
            </a:extLst>
          </p:cNvPr>
          <p:cNvSpPr/>
          <p:nvPr/>
        </p:nvSpPr>
        <p:spPr>
          <a:xfrm>
            <a:off x="6559826" y="3202053"/>
            <a:ext cx="410817" cy="16399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Google Shape;266;p30">
            <a:extLst>
              <a:ext uri="{FF2B5EF4-FFF2-40B4-BE49-F238E27FC236}">
                <a16:creationId xmlns:a16="http://schemas.microsoft.com/office/drawing/2014/main" id="{48CC6929-CCFD-EB71-3F8C-46B3F2396073}"/>
              </a:ext>
            </a:extLst>
          </p:cNvPr>
          <p:cNvSpPr txBox="1">
            <a:spLocks/>
          </p:cNvSpPr>
          <p:nvPr/>
        </p:nvSpPr>
        <p:spPr>
          <a:xfrm>
            <a:off x="368087" y="5056728"/>
            <a:ext cx="8645236" cy="65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spcBef>
                <a:spcPts val="1000"/>
              </a:spcBef>
              <a:spcAft>
                <a:spcPts val="1000"/>
              </a:spcAft>
              <a:buFont typeface="Verdana"/>
              <a:buNone/>
            </a:pPr>
            <a:r>
              <a:rPr lang="pt-BR" sz="1800" noProof="0" dirty="0">
                <a:highlight>
                  <a:srgbClr val="FF0000"/>
                </a:highlight>
              </a:rPr>
              <a:t>Mas mesmo assim outros problemas podem acontecer!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76A8AE4-1337-E6E4-8C4D-3CF8921BD98F}"/>
              </a:ext>
            </a:extLst>
          </p:cNvPr>
          <p:cNvSpPr txBox="1"/>
          <p:nvPr/>
        </p:nvSpPr>
        <p:spPr>
          <a:xfrm>
            <a:off x="884430" y="1865579"/>
            <a:ext cx="28537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70C0"/>
                </a:solidFill>
              </a:rPr>
              <a:t>1ª fase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0224A9E-BA8F-D327-7C7F-6CFBDB3257DB}"/>
              </a:ext>
            </a:extLst>
          </p:cNvPr>
          <p:cNvSpPr txBox="1"/>
          <p:nvPr/>
        </p:nvSpPr>
        <p:spPr>
          <a:xfrm>
            <a:off x="5353279" y="1855879"/>
            <a:ext cx="285372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0070C0"/>
                </a:solidFill>
              </a:rPr>
              <a:t>2ª fase</a:t>
            </a:r>
          </a:p>
        </p:txBody>
      </p:sp>
    </p:spTree>
    <p:extLst>
      <p:ext uri="{BB962C8B-B14F-4D97-AF65-F5344CB8AC3E}">
        <p14:creationId xmlns:p14="http://schemas.microsoft.com/office/powerpoint/2010/main" val="14925743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63" name="Google Shape;463;p45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64" name="Google Shape;464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26</a:t>
            </a:fld>
            <a:endParaRPr/>
          </a:p>
        </p:txBody>
      </p:sp>
      <p:pic>
        <p:nvPicPr>
          <p:cNvPr id="465" name="Google Shape;465;p45"/>
          <p:cNvPicPr preferRelativeResize="0"/>
          <p:nvPr/>
        </p:nvPicPr>
        <p:blipFill rotWithShape="1">
          <a:blip r:embed="rId3">
            <a:alphaModFix/>
          </a:blip>
          <a:srcRect r="69688"/>
          <a:stretch/>
        </p:blipFill>
        <p:spPr>
          <a:xfrm>
            <a:off x="390547" y="900121"/>
            <a:ext cx="2554671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45"/>
          <p:cNvSpPr txBox="1"/>
          <p:nvPr/>
        </p:nvSpPr>
        <p:spPr>
          <a:xfrm>
            <a:off x="3327199" y="3683516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Plano inclinado com uma projeção perspectiva</a:t>
            </a:r>
            <a:endParaRPr/>
          </a:p>
        </p:txBody>
      </p:sp>
      <p:sp>
        <p:nvSpPr>
          <p:cNvPr id="467" name="Google Shape;467;p45"/>
          <p:cNvSpPr txBox="1"/>
          <p:nvPr/>
        </p:nvSpPr>
        <p:spPr>
          <a:xfrm>
            <a:off x="3294664" y="4722829"/>
            <a:ext cx="2554671" cy="7059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O que está errado?</a:t>
            </a:r>
            <a:endParaRPr/>
          </a:p>
        </p:txBody>
      </p:sp>
      <p:sp>
        <p:nvSpPr>
          <p:cNvPr id="468" name="Google Shape;468;p45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 dirty="0"/>
          </a:p>
        </p:txBody>
      </p:sp>
      <p:pic>
        <p:nvPicPr>
          <p:cNvPr id="2" name="Google Shape;465;p45">
            <a:extLst>
              <a:ext uri="{FF2B5EF4-FFF2-40B4-BE49-F238E27FC236}">
                <a16:creationId xmlns:a16="http://schemas.microsoft.com/office/drawing/2014/main" id="{3E3A52B1-EBD7-B29C-1AB1-B018FE0068E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69688"/>
          <a:stretch/>
        </p:blipFill>
        <p:spPr>
          <a:xfrm>
            <a:off x="6263851" y="900001"/>
            <a:ext cx="2554673" cy="2512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oogle Shape;465;p45">
            <a:extLst>
              <a:ext uri="{FF2B5EF4-FFF2-40B4-BE49-F238E27FC236}">
                <a16:creationId xmlns:a16="http://schemas.microsoft.com/office/drawing/2014/main" id="{201AD0FC-721D-A4DA-77EA-27D47E4761DC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l="34844" r="34844"/>
          <a:stretch/>
        </p:blipFill>
        <p:spPr>
          <a:xfrm>
            <a:off x="3327199" y="900002"/>
            <a:ext cx="2554671" cy="25129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96230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Projeção Perspectiva e Interpolação</a:t>
            </a:r>
            <a:endParaRPr/>
          </a:p>
        </p:txBody>
      </p:sp>
      <p:sp>
        <p:nvSpPr>
          <p:cNvPr id="474" name="Google Shape;474;p46"/>
          <p:cNvSpPr txBox="1">
            <a:spLocks noGrp="1"/>
          </p:cNvSpPr>
          <p:nvPr>
            <p:ph type="body" idx="1"/>
          </p:nvPr>
        </p:nvSpPr>
        <p:spPr>
          <a:xfrm>
            <a:off x="390548" y="3683516"/>
            <a:ext cx="2554671" cy="16516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en-BR"/>
              <a:t>Textura</a:t>
            </a:r>
            <a:endParaRPr/>
          </a:p>
        </p:txBody>
      </p:sp>
      <p:sp>
        <p:nvSpPr>
          <p:cNvPr id="475" name="Google Shape;47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27</a:t>
            </a:fld>
            <a:endParaRPr/>
          </a:p>
        </p:txBody>
      </p:sp>
      <p:pic>
        <p:nvPicPr>
          <p:cNvPr id="476" name="Google Shape;47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7" y="900121"/>
            <a:ext cx="8427977" cy="2512929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6"/>
          <p:cNvSpPr txBox="1"/>
          <p:nvPr/>
        </p:nvSpPr>
        <p:spPr>
          <a:xfrm>
            <a:off x="2945218" y="3683516"/>
            <a:ext cx="3428410" cy="19177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1800" b="1" dirty="0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rPr>
              <a:t>Interpolação baricêntrica de coordenadas de textura diretamente no espaço da tela (2D) sem a coordenada Z ajustada</a:t>
            </a:r>
            <a:endParaRPr sz="1200" b="1" dirty="0">
              <a:solidFill>
                <a:srgbClr val="FF0000"/>
              </a:solidFill>
            </a:endParaRPr>
          </a:p>
        </p:txBody>
      </p:sp>
      <p:sp>
        <p:nvSpPr>
          <p:cNvPr id="478" name="Google Shape;478;p46"/>
          <p:cNvSpPr txBox="1"/>
          <p:nvPr/>
        </p:nvSpPr>
        <p:spPr>
          <a:xfrm>
            <a:off x="6373628" y="3683515"/>
            <a:ext cx="2554671" cy="11313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Imagem correta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4750419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Mapeamento de texturas Afim</a:t>
            </a:r>
            <a:endParaRPr dirty="0"/>
          </a:p>
        </p:txBody>
      </p:sp>
      <p:sp>
        <p:nvSpPr>
          <p:cNvPr id="484" name="Google Shape;484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28</a:t>
            </a:fld>
            <a:endParaRPr/>
          </a:p>
        </p:txBody>
      </p:sp>
      <p:sp>
        <p:nvSpPr>
          <p:cNvPr id="485" name="Google Shape;485;p47"/>
          <p:cNvSpPr/>
          <p:nvPr/>
        </p:nvSpPr>
        <p:spPr>
          <a:xfrm>
            <a:off x="390548" y="5335144"/>
            <a:ext cx="7937890" cy="2781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https://www.reddit.com/r/GraphicsProgramming/comments/fhvrhl/learning_3d_graphics_implemented_affine_texture/</a:t>
            </a:r>
            <a:endParaRPr sz="1300"/>
          </a:p>
        </p:txBody>
      </p:sp>
      <p:pic>
        <p:nvPicPr>
          <p:cNvPr id="486" name="Google Shape;48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00116" y="718555"/>
            <a:ext cx="8343767" cy="45022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316128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PlayStation 1</a:t>
            </a:r>
            <a:endParaRPr/>
          </a:p>
        </p:txBody>
      </p:sp>
      <p:sp>
        <p:nvSpPr>
          <p:cNvPr id="493" name="Google Shape;493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900" dirty="0"/>
              <a:t>O PS1 não tinha texturas corrigidas pela perspectiva. Hoje o PGXP (Parallel / Precision Geometry Transform Pipeline) é um aprimoramento para a emulação do PlayStation que produz texturas em geometrias 3D com a correção necessária.</a:t>
            </a:r>
            <a:endParaRPr sz="1900" dirty="0"/>
          </a:p>
        </p:txBody>
      </p:sp>
      <p:sp>
        <p:nvSpPr>
          <p:cNvPr id="494" name="Google Shape;494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29</a:t>
            </a:fld>
            <a:endParaRPr/>
          </a:p>
        </p:txBody>
      </p:sp>
      <p:pic>
        <p:nvPicPr>
          <p:cNvPr id="495" name="Google Shape;4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550" y="2174500"/>
            <a:ext cx="8428201" cy="3160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678511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Realismos das Superfícies</a:t>
            </a:r>
            <a:endParaRPr/>
          </a:p>
        </p:txBody>
      </p:sp>
      <p:pic>
        <p:nvPicPr>
          <p:cNvPr id="367" name="Google Shape;367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939830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</a:t>
            </a:fld>
            <a:endParaRPr/>
          </a:p>
        </p:txBody>
      </p:sp>
      <p:sp>
        <p:nvSpPr>
          <p:cNvPr id="369" name="Google Shape;369;p37"/>
          <p:cNvSpPr/>
          <p:nvPr/>
        </p:nvSpPr>
        <p:spPr>
          <a:xfrm>
            <a:off x="384525" y="4500750"/>
            <a:ext cx="83766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Adiciona detalhes sem aumentar a complexidade geométrica</a:t>
            </a:r>
            <a:endParaRPr sz="1300"/>
          </a:p>
          <a:p>
            <a:pPr marL="285750" marR="0" lvl="0" indent="-2794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en-BR" sz="2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 aplica uma imagem na geometria ou se pinta proceduralmente</a:t>
            </a:r>
            <a:endParaRPr sz="2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0613DE-8F75-BDCC-C9B0-5ECF937F8877}"/>
              </a:ext>
            </a:extLst>
          </p:cNvPr>
          <p:cNvSpPr txBox="1"/>
          <p:nvPr/>
        </p:nvSpPr>
        <p:spPr>
          <a:xfrm>
            <a:off x="2279142" y="5255087"/>
            <a:ext cx="4585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highlight>
                  <a:srgbClr val="FF0000"/>
                </a:highlight>
              </a:rPr>
              <a:t>Texturas são só um dos efeitos possíveis</a:t>
            </a:r>
          </a:p>
        </p:txBody>
      </p:sp>
    </p:spTree>
    <p:extLst>
      <p:ext uri="{BB962C8B-B14F-4D97-AF65-F5344CB8AC3E}">
        <p14:creationId xmlns:p14="http://schemas.microsoft.com/office/powerpoint/2010/main" val="64341773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DAABA08-4CE1-01F5-351E-142C0FDF80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noProof="0" dirty="0"/>
              <a:t>Vamos entender o que acontece com o um ponto Z (3D) quando ele é projetado no espaço 2D.</a:t>
            </a:r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76" name="Google Shape;276;p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6532" y="1700849"/>
            <a:ext cx="5246525" cy="14427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BABC306-0062-42EA-49CF-650094CD2A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1556" y="3244410"/>
            <a:ext cx="3898252" cy="89845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970A7CA-BA1D-5B92-6680-56A2FFD48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92831" y="4175181"/>
            <a:ext cx="1158337" cy="37126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76FF4BF-E823-813E-A630-FDE136E345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4153" y="4622855"/>
            <a:ext cx="4544248" cy="69683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24038"/>
          <a:stretch>
            <a:fillRect/>
          </a:stretch>
        </p:blipFill>
        <p:spPr>
          <a:xfrm>
            <a:off x="4748715" y="4586143"/>
            <a:ext cx="3916163" cy="770257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1DA202D-268F-1D59-950F-5D2D33440E2C}"/>
              </a:ext>
            </a:extLst>
          </p:cNvPr>
          <p:cNvGrpSpPr/>
          <p:nvPr/>
        </p:nvGrpSpPr>
        <p:grpSpPr>
          <a:xfrm>
            <a:off x="6206247" y="2711957"/>
            <a:ext cx="2212535" cy="1229805"/>
            <a:chOff x="6225703" y="1780161"/>
            <a:chExt cx="2212535" cy="243191"/>
          </a:xfrm>
        </p:grpSpPr>
        <p:cxnSp>
          <p:nvCxnSpPr>
            <p:cNvPr id="7" name="Curved Connector 6">
              <a:extLst>
                <a:ext uri="{FF2B5EF4-FFF2-40B4-BE49-F238E27FC236}">
                  <a16:creationId xmlns:a16="http://schemas.microsoft.com/office/drawing/2014/main" id="{963CE464-316F-1AC7-64A5-5C4D4BAC196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6225703" y="1780161"/>
              <a:ext cx="369651" cy="243191"/>
            </a:xfrm>
            <a:prstGeom prst="curvedConnector3">
              <a:avLst>
                <a:gd name="adj1" fmla="val -24473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7335413E-E177-6EE3-C16A-8A40ACE9115E}"/>
                </a:ext>
              </a:extLst>
            </p:cNvPr>
            <p:cNvSpPr txBox="1"/>
            <p:nvPr/>
          </p:nvSpPr>
          <p:spPr>
            <a:xfrm>
              <a:off x="6796697" y="1850023"/>
              <a:ext cx="1641541" cy="10346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anchor="ctr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troquei </a:t>
              </a:r>
              <a:r>
                <a:rPr lang="pt-BR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near</a:t>
              </a: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 e </a:t>
              </a:r>
              <a:r>
                <a:rPr lang="pt-BR" dirty="0" err="1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far</a:t>
              </a:r>
              <a:b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</a:br>
              <a:r>
                <a:rPr lang="pt-BR" dirty="0">
                  <a:solidFill>
                    <a:schemeClr val="bg2">
                      <a:lumMod val="60000"/>
                      <a:lumOff val="40000"/>
                    </a:schemeClr>
                  </a:solidFill>
                </a:rPr>
                <a:t>para inverter sinal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/>
              <p:nvPr/>
            </p:nvSpPr>
            <p:spPr>
              <a:xfrm>
                <a:off x="6773057" y="1751863"/>
                <a:ext cx="661078" cy="130394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3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3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sz="230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𝑍</m:t>
                                </m:r>
                              </m:e>
                            </m:mr>
                            <m:mr>
                              <m:e>
                                <m:r>
                                  <a:rPr lang="pt-BR" sz="2300" b="0" i="1" smtClean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sz="2300" dirty="0"/>
              </a:p>
            </p:txBody>
          </p:sp>
        </mc:Choice>
        <mc:Fallback xmlns=""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486FD70E-63AC-EC87-143E-2DC51D49CA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73057" y="1751863"/>
                <a:ext cx="661078" cy="1303947"/>
              </a:xfrm>
              <a:prstGeom prst="rect">
                <a:avLst/>
              </a:prstGeom>
              <a:blipFill>
                <a:blip r:embed="rId8"/>
                <a:stretch>
                  <a:fillRect l="-1887" b="-57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87164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28D5B681-5DA3-31C7-E0A2-D9354CC2571E}"/>
              </a:ext>
            </a:extLst>
          </p:cNvPr>
          <p:cNvGrpSpPr/>
          <p:nvPr/>
        </p:nvGrpSpPr>
        <p:grpSpPr>
          <a:xfrm>
            <a:off x="1183399" y="2675101"/>
            <a:ext cx="7021881" cy="2677249"/>
            <a:chOff x="1183399" y="2502825"/>
            <a:chExt cx="7021881" cy="2677249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E2AC6188-7C61-9788-059C-119F74970E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50658" y="2656714"/>
              <a:ext cx="6600217" cy="252336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3F5D32E-BC2B-FB8D-ED77-8F0CBE26E2E6}"/>
                </a:ext>
              </a:extLst>
            </p:cNvPr>
            <p:cNvSpPr txBox="1"/>
            <p:nvPr/>
          </p:nvSpPr>
          <p:spPr>
            <a:xfrm>
              <a:off x="1183399" y="4338535"/>
              <a:ext cx="4119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Z</a:t>
              </a:r>
              <a:endParaRPr lang="en-US" baseline="-250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1B18168-AB0E-731F-7B00-C9BF53CC7745}"/>
                </a:ext>
              </a:extLst>
            </p:cNvPr>
            <p:cNvSpPr txBox="1"/>
            <p:nvPr/>
          </p:nvSpPr>
          <p:spPr>
            <a:xfrm>
              <a:off x="7793342" y="2502825"/>
              <a:ext cx="4119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Z</a:t>
              </a:r>
              <a:r>
                <a:rPr lang="pt-BR" baseline="-25000" dirty="0"/>
                <a:t>n</a:t>
              </a:r>
              <a:endParaRPr lang="en-US" baseline="-25000" dirty="0"/>
            </a:p>
          </p:txBody>
        </p:sp>
      </p:grpSp>
      <p:sp>
        <p:nvSpPr>
          <p:cNvPr id="275" name="Google Shape;27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Matriz de Transformação Perspectiva (Z)</a:t>
            </a:r>
            <a:endParaRPr dirty="0"/>
          </a:p>
        </p:txBody>
      </p:sp>
      <p:sp>
        <p:nvSpPr>
          <p:cNvPr id="277" name="Google Shape;277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C63717E-6A68-5A34-F51B-546918FA05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0594" y="710495"/>
            <a:ext cx="5155387" cy="77025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F604452-CDBD-5374-AB9F-0679CAF85E18}"/>
              </a:ext>
            </a:extLst>
          </p:cNvPr>
          <p:cNvSpPr txBox="1"/>
          <p:nvPr/>
        </p:nvSpPr>
        <p:spPr>
          <a:xfrm>
            <a:off x="594332" y="1668181"/>
            <a:ext cx="405643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Por exemplo: Se, </a:t>
            </a:r>
            <a:r>
              <a:rPr lang="pt-BR" i="1" noProof="1"/>
              <a:t>near</a:t>
            </a:r>
            <a:r>
              <a:rPr lang="pt-BR" dirty="0"/>
              <a:t> = 1 (-1) e </a:t>
            </a:r>
            <a:r>
              <a:rPr lang="pt-BR" i="1" noProof="1"/>
              <a:t>far</a:t>
            </a:r>
            <a:r>
              <a:rPr lang="pt-BR" dirty="0"/>
              <a:t> = 10 (-10)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C72B0-BA38-7823-7E94-20A07EF25C29}"/>
                  </a:ext>
                </a:extLst>
              </p:cNvPr>
              <p:cNvSpPr txBox="1"/>
              <p:nvPr/>
            </p:nvSpPr>
            <p:spPr>
              <a:xfrm>
                <a:off x="4536478" y="1541877"/>
                <a:ext cx="2339503" cy="5203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e>
                        <m:sub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𝑛</m:t>
                          </m:r>
                        </m:sub>
                      </m:sSub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11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</m:den>
                      </m:f>
                      <m:r>
                        <a:rPr lang="pt-BR" sz="1800" b="0" i="1" smtClean="0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pt-BR" sz="18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20</m:t>
                          </m:r>
                        </m:num>
                        <m:den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9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pt-BR" sz="1800" b="0" i="1" smtClean="0">
                              <a:latin typeface="Cambria Math" panose="02040503050406030204" pitchFamily="18" charset="0"/>
                            </a:rPr>
                            <m:t>𝑍</m:t>
                          </m:r>
                        </m:den>
                      </m:f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5DAC72B0-BA38-7823-7E94-20A07EF25C2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36478" y="1541877"/>
                <a:ext cx="2339503" cy="520399"/>
              </a:xfrm>
              <a:prstGeom prst="rect">
                <a:avLst/>
              </a:prstGeom>
              <a:blipFill>
                <a:blip r:embed="rId5"/>
                <a:stretch>
                  <a:fillRect t="-4762" b="-1190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6" name="Rectangle 15">
            <a:extLst>
              <a:ext uri="{FF2B5EF4-FFF2-40B4-BE49-F238E27FC236}">
                <a16:creationId xmlns:a16="http://schemas.microsoft.com/office/drawing/2014/main" id="{DBC59F84-41CF-0EAA-1BA7-48C494E7287C}"/>
              </a:ext>
            </a:extLst>
          </p:cNvPr>
          <p:cNvSpPr/>
          <p:nvPr/>
        </p:nvSpPr>
        <p:spPr>
          <a:xfrm>
            <a:off x="2957208" y="4004974"/>
            <a:ext cx="4513634" cy="111868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A851AC1-2BD5-6FB5-E251-9FC5F4C7C432}"/>
              </a:ext>
            </a:extLst>
          </p:cNvPr>
          <p:cNvSpPr txBox="1"/>
          <p:nvPr/>
        </p:nvSpPr>
        <p:spPr>
          <a:xfrm>
            <a:off x="1984443" y="5376108"/>
            <a:ext cx="50681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Isso é uma função racional que gera uma hipérbole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D949C78-BD75-AD96-C259-B757E58B2C8B}"/>
              </a:ext>
            </a:extLst>
          </p:cNvPr>
          <p:cNvSpPr txBox="1"/>
          <p:nvPr/>
        </p:nvSpPr>
        <p:spPr>
          <a:xfrm>
            <a:off x="1603447" y="2201832"/>
            <a:ext cx="54426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>
                <a:solidFill>
                  <a:srgbClr val="FF0000"/>
                </a:solidFill>
              </a:rPr>
              <a:t>Ou seja, embora a função de projeção preserve a ordenação da coordenada de profundidade (Z), essa transformação não é linear.</a:t>
            </a:r>
          </a:p>
        </p:txBody>
      </p:sp>
    </p:spTree>
    <p:extLst>
      <p:ext uri="{BB962C8B-B14F-4D97-AF65-F5344CB8AC3E}">
        <p14:creationId xmlns:p14="http://schemas.microsoft.com/office/powerpoint/2010/main" val="14862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6" grpId="0" animBg="1"/>
      <p:bldP spid="22" grpId="0"/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E6BCD-E281-CD58-DD60-D75721977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para Profundidade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0DD1CB-6838-54AB-74AA-FA96E987B5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Assim, em vez de calcular a média de Z diretamente, utiliza-se 1/Z, que é linear no espaço de projeção, e no final, inverte-se o valor para obter a profundidade correta.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2B878D-2504-A4C8-8440-10F0C788F4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9564" y="2857500"/>
            <a:ext cx="5077447" cy="967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88533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dirty="0"/>
              <a:t>Calculando o Z no interior do triângulo</a:t>
            </a:r>
            <a:endParaRPr dirty="0"/>
          </a:p>
        </p:txBody>
      </p:sp>
      <p:sp>
        <p:nvSpPr>
          <p:cNvPr id="297" name="Google Shape;297;p33"/>
          <p:cNvSpPr txBox="1">
            <a:spLocks noGrp="1"/>
          </p:cNvSpPr>
          <p:nvPr>
            <p:ph type="body" idx="1"/>
          </p:nvPr>
        </p:nvSpPr>
        <p:spPr>
          <a:xfrm>
            <a:off x="390549" y="752813"/>
            <a:ext cx="8647433" cy="214738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/>
            <a:r>
              <a:rPr lang="pt-BR" sz="1800" dirty="0"/>
              <a:t>Assim, utilizamos o valor 𝑍 dos vértices no espaço da câmera para calcular o 𝑍 projetado* do ponto amostrado, por meio da média harmônica ponderada das coordenadas </a:t>
            </a:r>
            <a:r>
              <a:rPr lang="pt-BR" sz="1800" dirty="0" err="1"/>
              <a:t>baricêntricas</a:t>
            </a:r>
            <a:r>
              <a:rPr lang="pt-BR" sz="1800" dirty="0"/>
              <a:t> com pesos 𝛼, 𝛽 e 𝛾.</a:t>
            </a:r>
          </a:p>
          <a:p>
            <a:pPr marL="0" indent="0"/>
            <a:endParaRPr lang="pt-BR" sz="700" dirty="0"/>
          </a:p>
          <a:p>
            <a:pPr marL="0" indent="0"/>
            <a:r>
              <a:rPr lang="pt-BR" sz="1400" dirty="0"/>
              <a:t>*Embora a projeção envolva apenas X e 𝑌, o 𝑍 permanece como uma dimensão válida.</a:t>
            </a:r>
          </a:p>
        </p:txBody>
      </p:sp>
      <p:sp>
        <p:nvSpPr>
          <p:cNvPr id="298" name="Google Shape;298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33</a:t>
            </a:fld>
            <a:endParaRPr/>
          </a:p>
        </p:txBody>
      </p:sp>
      <p:grpSp>
        <p:nvGrpSpPr>
          <p:cNvPr id="299" name="Google Shape;299;p33"/>
          <p:cNvGrpSpPr/>
          <p:nvPr/>
        </p:nvGrpSpPr>
        <p:grpSpPr>
          <a:xfrm>
            <a:off x="5580038" y="2703916"/>
            <a:ext cx="2751354" cy="2552023"/>
            <a:chOff x="4436120" y="672977"/>
            <a:chExt cx="3547845" cy="2552023"/>
          </a:xfrm>
        </p:grpSpPr>
        <p:cxnSp>
          <p:nvCxnSpPr>
            <p:cNvPr id="300" name="Google Shape;300;p33"/>
            <p:cNvCxnSpPr/>
            <p:nvPr/>
          </p:nvCxnSpPr>
          <p:spPr>
            <a:xfrm flipH="1">
              <a:off x="5387950" y="672977"/>
              <a:ext cx="128700" cy="19377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1" name="Google Shape;301;p33"/>
            <p:cNvCxnSpPr/>
            <p:nvPr/>
          </p:nvCxnSpPr>
          <p:spPr>
            <a:xfrm rot="10800000" flipH="1">
              <a:off x="4436120" y="2610600"/>
              <a:ext cx="951600" cy="6144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302" name="Google Shape;302;p33"/>
            <p:cNvCxnSpPr/>
            <p:nvPr/>
          </p:nvCxnSpPr>
          <p:spPr>
            <a:xfrm>
              <a:off x="5415665" y="2637231"/>
              <a:ext cx="2568300" cy="160800"/>
            </a:xfrm>
            <a:prstGeom prst="straightConnector1">
              <a:avLst/>
            </a:prstGeom>
            <a:noFill/>
            <a:ln w="28575" cap="flat" cmpd="sng">
              <a:solidFill>
                <a:srgbClr val="7F7F7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sp>
        <p:nvSpPr>
          <p:cNvPr id="303" name="Google Shape;303;p33"/>
          <p:cNvSpPr/>
          <p:nvPr/>
        </p:nvSpPr>
        <p:spPr>
          <a:xfrm rot="-1167515">
            <a:off x="6234469" y="3541795"/>
            <a:ext cx="1747089" cy="1306069"/>
          </a:xfrm>
          <a:prstGeom prst="triangle">
            <a:avLst>
              <a:gd name="adj" fmla="val 35281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3"/>
          <p:cNvSpPr txBox="1"/>
          <p:nvPr/>
        </p:nvSpPr>
        <p:spPr>
          <a:xfrm>
            <a:off x="6488203" y="4980920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05" name="Google Shape;305;p33"/>
          <p:cNvSpPr/>
          <p:nvPr/>
        </p:nvSpPr>
        <p:spPr>
          <a:xfrm>
            <a:off x="6457688" y="5078948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3"/>
          <p:cNvSpPr txBox="1"/>
          <p:nvPr/>
        </p:nvSpPr>
        <p:spPr>
          <a:xfrm>
            <a:off x="8008014" y="413881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07" name="Google Shape;307;p33"/>
          <p:cNvSpPr/>
          <p:nvPr/>
        </p:nvSpPr>
        <p:spPr>
          <a:xfrm>
            <a:off x="8126348" y="4484940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33"/>
          <p:cNvSpPr txBox="1"/>
          <p:nvPr/>
        </p:nvSpPr>
        <p:spPr>
          <a:xfrm>
            <a:off x="6620382" y="334644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09" name="Google Shape;309;p33"/>
          <p:cNvSpPr/>
          <p:nvPr/>
        </p:nvSpPr>
        <p:spPr>
          <a:xfrm>
            <a:off x="6612500" y="3617884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0" name="Google Shape;310;p33"/>
          <p:cNvSpPr/>
          <p:nvPr/>
        </p:nvSpPr>
        <p:spPr>
          <a:xfrm>
            <a:off x="2060125" y="3650320"/>
            <a:ext cx="3083700" cy="17616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3"/>
          <p:cNvSpPr/>
          <p:nvPr/>
        </p:nvSpPr>
        <p:spPr>
          <a:xfrm rot="20092138">
            <a:off x="2649143" y="3852412"/>
            <a:ext cx="1700213" cy="991799"/>
          </a:xfrm>
          <a:prstGeom prst="triangle">
            <a:avLst>
              <a:gd name="adj" fmla="val 25209"/>
            </a:avLst>
          </a:prstGeom>
          <a:solidFill>
            <a:srgbClr val="0000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33"/>
          <p:cNvSpPr txBox="1"/>
          <p:nvPr/>
        </p:nvSpPr>
        <p:spPr>
          <a:xfrm>
            <a:off x="2907914" y="499679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0</a:t>
            </a:r>
            <a:endParaRPr sz="1800" b="1" baseline="-25000"/>
          </a:p>
        </p:txBody>
      </p:sp>
      <p:sp>
        <p:nvSpPr>
          <p:cNvPr id="313" name="Google Shape;313;p33"/>
          <p:cNvSpPr txBox="1"/>
          <p:nvPr/>
        </p:nvSpPr>
        <p:spPr>
          <a:xfrm>
            <a:off x="4276654" y="4060867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 dirty="0">
                <a:solidFill>
                  <a:schemeClr val="dk1"/>
                </a:solidFill>
              </a:rPr>
              <a:t>P</a:t>
            </a:r>
            <a:r>
              <a:rPr lang="en-BR" sz="1600" b="1" baseline="-25000" dirty="0">
                <a:solidFill>
                  <a:schemeClr val="dk1"/>
                </a:solidFill>
              </a:rPr>
              <a:t>1</a:t>
            </a:r>
            <a:endParaRPr sz="1800" b="1" baseline="-25000" dirty="0"/>
          </a:p>
        </p:txBody>
      </p:sp>
      <p:sp>
        <p:nvSpPr>
          <p:cNvPr id="314" name="Google Shape;314;p33"/>
          <p:cNvSpPr txBox="1"/>
          <p:nvPr/>
        </p:nvSpPr>
        <p:spPr>
          <a:xfrm>
            <a:off x="2862681" y="3730235"/>
            <a:ext cx="5151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600" b="1">
                <a:solidFill>
                  <a:schemeClr val="dk1"/>
                </a:solidFill>
              </a:rPr>
              <a:t>P</a:t>
            </a:r>
            <a:r>
              <a:rPr lang="en-BR" sz="1600" b="1" baseline="-25000">
                <a:solidFill>
                  <a:schemeClr val="dk1"/>
                </a:solidFill>
              </a:rPr>
              <a:t>2</a:t>
            </a:r>
            <a:endParaRPr sz="1800" b="1" baseline="-25000"/>
          </a:p>
        </p:txBody>
      </p:sp>
      <p:sp>
        <p:nvSpPr>
          <p:cNvPr id="315" name="Google Shape;315;p33"/>
          <p:cNvSpPr/>
          <p:nvPr/>
        </p:nvSpPr>
        <p:spPr>
          <a:xfrm>
            <a:off x="4407828" y="4408228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33"/>
          <p:cNvSpPr/>
          <p:nvPr/>
        </p:nvSpPr>
        <p:spPr>
          <a:xfrm>
            <a:off x="2868748" y="4034767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33"/>
          <p:cNvSpPr/>
          <p:nvPr/>
        </p:nvSpPr>
        <p:spPr>
          <a:xfrm>
            <a:off x="2883828" y="5109107"/>
            <a:ext cx="70800" cy="70800"/>
          </a:xfrm>
          <a:prstGeom prst="ellipse">
            <a:avLst/>
          </a:prstGeom>
          <a:solidFill>
            <a:schemeClr val="dk1"/>
          </a:solidFill>
          <a:ln w="1905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33"/>
          <p:cNvSpPr/>
          <p:nvPr/>
        </p:nvSpPr>
        <p:spPr>
          <a:xfrm>
            <a:off x="3554548" y="4491967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3"/>
          <p:cNvSpPr txBox="1"/>
          <p:nvPr/>
        </p:nvSpPr>
        <p:spPr>
          <a:xfrm>
            <a:off x="4087452" y="2596164"/>
            <a:ext cx="746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>
                <a:solidFill>
                  <a:schemeClr val="dk1"/>
                </a:solidFill>
              </a:rPr>
              <a:t>Z ?</a:t>
            </a:r>
            <a:endParaRPr sz="2000" b="1"/>
          </a:p>
        </p:txBody>
      </p:sp>
      <p:cxnSp>
        <p:nvCxnSpPr>
          <p:cNvPr id="320" name="Google Shape;320;p33"/>
          <p:cNvCxnSpPr/>
          <p:nvPr/>
        </p:nvCxnSpPr>
        <p:spPr>
          <a:xfrm rot="5400000">
            <a:off x="3241198" y="3304717"/>
            <a:ext cx="1459800" cy="7623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cxnSp>
        <p:nvCxnSpPr>
          <p:cNvPr id="321" name="Google Shape;321;p33"/>
          <p:cNvCxnSpPr/>
          <p:nvPr/>
        </p:nvCxnSpPr>
        <p:spPr>
          <a:xfrm rot="10800000" flipH="1">
            <a:off x="7450346" y="3974668"/>
            <a:ext cx="191100" cy="1482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2" name="Google Shape;322;p33"/>
          <p:cNvSpPr/>
          <p:nvPr/>
        </p:nvSpPr>
        <p:spPr>
          <a:xfrm>
            <a:off x="7204609" y="4285986"/>
            <a:ext cx="70800" cy="70800"/>
          </a:xfrm>
          <a:prstGeom prst="ellipse">
            <a:avLst/>
          </a:prstGeom>
          <a:solidFill>
            <a:srgbClr val="C0002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3" name="Google Shape;323;p33"/>
          <p:cNvCxnSpPr/>
          <p:nvPr/>
        </p:nvCxnSpPr>
        <p:spPr>
          <a:xfrm rot="10800000" flipH="1">
            <a:off x="6810588" y="4321327"/>
            <a:ext cx="433800" cy="365100"/>
          </a:xfrm>
          <a:prstGeom prst="straightConnector1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24" name="Google Shape;324;p33"/>
          <p:cNvCxnSpPr/>
          <p:nvPr/>
        </p:nvCxnSpPr>
        <p:spPr>
          <a:xfrm>
            <a:off x="4605252" y="2827014"/>
            <a:ext cx="2466900" cy="15018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stealth" w="med" len="med"/>
          </a:ln>
        </p:spPr>
      </p:cxnSp>
      <p:pic>
        <p:nvPicPr>
          <p:cNvPr id="325" name="Google Shape;325;p33" descr="{&quot;font&quot;:{&quot;color&quot;:&quot;#000000&quot;,&quot;family&quot;:&quot;Arial&quot;,&quot;size&quot;:12},&quot;type&quot;:&quot;$$&quot;,&quot;code&quot;:&quot;$$Z=\\frac{1}{\\alpha\\frac{1}{Z_{0}}+\\beta\\frac{1}{Z_{1}}+\\gamma\\frac{1}{Z_{2}}}$$&quot;,&quot;backgroundColorModified&quot;:null,&quot;backgroundColor&quot;:&quot;#FFFFFF&quot;,&quot;aid&quot;:null,&quot;id&quot;:&quot;2&quot;,&quot;ts&quot;:1631907053691,&quot;cs&quot;:&quot;ekxqzyKm6k/I1kL/YwQfBA==&quot;,&quot;size&quot;:{&quot;width&quot;:190.5,&quot;height&quot;:49.33333333333333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350" y="2485570"/>
            <a:ext cx="3287691" cy="851400"/>
          </a:xfrm>
          <a:prstGeom prst="rect">
            <a:avLst/>
          </a:prstGeom>
          <a:noFill/>
          <a:ln>
            <a:noFill/>
          </a:ln>
        </p:spPr>
      </p:pic>
      <p:sp>
        <p:nvSpPr>
          <p:cNvPr id="295" name="Google Shape;295;p33"/>
          <p:cNvSpPr/>
          <p:nvPr/>
        </p:nvSpPr>
        <p:spPr>
          <a:xfrm rot="228391">
            <a:off x="5661804" y="2737082"/>
            <a:ext cx="2720401" cy="2672607"/>
          </a:xfrm>
          <a:prstGeom prst="cube">
            <a:avLst>
              <a:gd name="adj" fmla="val 25000"/>
            </a:avLst>
          </a:prstGeom>
          <a:noFill/>
          <a:ln w="25400" cap="flat" cmpd="sng">
            <a:solidFill>
              <a:srgbClr val="7F7F7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A4E8A7-31E9-AC93-A6CA-4332343DE111}"/>
              </a:ext>
            </a:extLst>
          </p:cNvPr>
          <p:cNvSpPr/>
          <p:nvPr/>
        </p:nvSpPr>
        <p:spPr>
          <a:xfrm>
            <a:off x="226830" y="2398645"/>
            <a:ext cx="3544186" cy="107743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6E104A3-0950-489F-29A8-1921C1A128C4}"/>
              </a:ext>
            </a:extLst>
          </p:cNvPr>
          <p:cNvSpPr txBox="1"/>
          <p:nvPr/>
        </p:nvSpPr>
        <p:spPr>
          <a:xfrm>
            <a:off x="1983136" y="5394329"/>
            <a:ext cx="51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2D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BBBF552-BA6D-E522-DA9E-1B2D690195B3}"/>
              </a:ext>
            </a:extLst>
          </p:cNvPr>
          <p:cNvSpPr txBox="1"/>
          <p:nvPr/>
        </p:nvSpPr>
        <p:spPr>
          <a:xfrm>
            <a:off x="5581152" y="5343153"/>
            <a:ext cx="5151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3D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34CA0C-1556-C18E-41C0-4BC155E8C0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Média Harmônica Ponderada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7A809-F5D6-4CEB-7148-E7AA58DA43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798" y="838985"/>
            <a:ext cx="8512404" cy="1868015"/>
          </a:xfrm>
        </p:spPr>
        <p:txBody>
          <a:bodyPr>
            <a:normAutofit/>
          </a:bodyPr>
          <a:lstStyle/>
          <a:p>
            <a:pPr marL="365125" indent="-274638"/>
            <a:r>
              <a:rPr lang="pt-BR" sz="1800" dirty="0"/>
              <a:t>Faça os cálculos com os valores de </a:t>
            </a:r>
            <a:r>
              <a:rPr lang="pt-BR" sz="1800" b="1" dirty="0"/>
              <a:t>Z no espaço da câmera (</a:t>
            </a:r>
            <a:r>
              <a:rPr lang="pt-BR" sz="1800" b="1" dirty="0" err="1"/>
              <a:t>view</a:t>
            </a:r>
            <a:r>
              <a:rPr lang="pt-BR" sz="1800" b="1" dirty="0"/>
              <a:t>)</a:t>
            </a:r>
          </a:p>
          <a:p>
            <a:pPr marL="365125" indent="-274638"/>
            <a:r>
              <a:rPr lang="pt-BR" sz="1600" dirty="0">
                <a:solidFill>
                  <a:srgbClr val="FF0000"/>
                </a:solidFill>
              </a:rPr>
              <a:t>	não use NDC</a:t>
            </a:r>
          </a:p>
          <a:p>
            <a:pPr marL="365125" indent="-274638"/>
            <a:r>
              <a:rPr lang="pt-BR" sz="1800" dirty="0"/>
              <a:t>Use os valores positivos (inverta o sinal da coordenada Z)</a:t>
            </a:r>
          </a:p>
          <a:p>
            <a:pPr marL="365125" indent="-274638"/>
            <a:r>
              <a:rPr lang="pt-BR" sz="1800" dirty="0"/>
              <a:t>Por causa do </a:t>
            </a:r>
            <a:r>
              <a:rPr lang="pt-BR" sz="1800" i="1" dirty="0"/>
              <a:t>Near</a:t>
            </a:r>
            <a:r>
              <a:rPr lang="pt-BR" sz="1800" dirty="0"/>
              <a:t> os valores serão sempre maiores que zero</a:t>
            </a:r>
          </a:p>
          <a:p>
            <a:pPr marL="365125" indent="-274638"/>
            <a:r>
              <a:rPr lang="pt-BR" sz="1600" dirty="0">
                <a:solidFill>
                  <a:srgbClr val="FF0000"/>
                </a:solidFill>
              </a:rPr>
              <a:t>	podemos usar tranquilamente média harmônica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A20897-826A-B4BB-F5F0-69E50015BD0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34</a:t>
            </a:fld>
            <a:endParaRPr lang="en-BR"/>
          </a:p>
        </p:txBody>
      </p:sp>
      <p:pic>
        <p:nvPicPr>
          <p:cNvPr id="6" name="Google Shape;161;p19" descr="Video camera">
            <a:extLst>
              <a:ext uri="{FF2B5EF4-FFF2-40B4-BE49-F238E27FC236}">
                <a16:creationId xmlns:a16="http://schemas.microsoft.com/office/drawing/2014/main" id="{7A60D6A4-3276-BB0B-6AD5-19097FAF2F3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0661" y="4031752"/>
            <a:ext cx="914400" cy="914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3767156-FB55-C458-218B-61A85539D8AD}"/>
              </a:ext>
            </a:extLst>
          </p:cNvPr>
          <p:cNvCxnSpPr/>
          <p:nvPr/>
        </p:nvCxnSpPr>
        <p:spPr>
          <a:xfrm flipH="1">
            <a:off x="1151669" y="4599432"/>
            <a:ext cx="6419563" cy="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535DECA-EC81-5B6F-A5A5-76168D3A801D}"/>
              </a:ext>
            </a:extLst>
          </p:cNvPr>
          <p:cNvSpPr txBox="1"/>
          <p:nvPr/>
        </p:nvSpPr>
        <p:spPr>
          <a:xfrm>
            <a:off x="1232154" y="4568238"/>
            <a:ext cx="340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1"/>
              <a:t>z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92AF6FF-4BAB-B476-C430-AE24433228C2}"/>
              </a:ext>
            </a:extLst>
          </p:cNvPr>
          <p:cNvCxnSpPr>
            <a:cxnSpLocks/>
          </p:cNvCxnSpPr>
          <p:nvPr/>
        </p:nvCxnSpPr>
        <p:spPr>
          <a:xfrm flipV="1">
            <a:off x="2587752" y="2797312"/>
            <a:ext cx="0" cy="246888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D8B7574D-2ABC-0EC3-B4B2-6C8B3299E776}"/>
              </a:ext>
            </a:extLst>
          </p:cNvPr>
          <p:cNvCxnSpPr>
            <a:cxnSpLocks/>
          </p:cNvCxnSpPr>
          <p:nvPr/>
        </p:nvCxnSpPr>
        <p:spPr>
          <a:xfrm flipV="1">
            <a:off x="3233928" y="272488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ACF8325-5F5E-962E-0417-CD9CAD1C8E9D}"/>
              </a:ext>
            </a:extLst>
          </p:cNvPr>
          <p:cNvCxnSpPr>
            <a:cxnSpLocks/>
          </p:cNvCxnSpPr>
          <p:nvPr/>
        </p:nvCxnSpPr>
        <p:spPr>
          <a:xfrm flipV="1">
            <a:off x="6797040" y="2660514"/>
            <a:ext cx="0" cy="2340140"/>
          </a:xfrm>
          <a:prstGeom prst="straightConnector1">
            <a:avLst/>
          </a:prstGeom>
          <a:ln w="28575">
            <a:solidFill>
              <a:schemeClr val="tx1">
                <a:lumMod val="95000"/>
                <a:lumOff val="5000"/>
              </a:schemeClr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9F0DE3BE-3034-8194-14DF-9617AA45E336}"/>
              </a:ext>
            </a:extLst>
          </p:cNvPr>
          <p:cNvSpPr txBox="1"/>
          <p:nvPr/>
        </p:nvSpPr>
        <p:spPr>
          <a:xfrm>
            <a:off x="2942338" y="5049427"/>
            <a:ext cx="5719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Near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0AD5D4F-962D-8B9F-0426-DC04D1F53C15}"/>
              </a:ext>
            </a:extLst>
          </p:cNvPr>
          <p:cNvSpPr txBox="1"/>
          <p:nvPr/>
        </p:nvSpPr>
        <p:spPr>
          <a:xfrm>
            <a:off x="6565396" y="4994071"/>
            <a:ext cx="57192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Far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E1C64A-2889-3DB3-3AA6-4D2658190053}"/>
              </a:ext>
            </a:extLst>
          </p:cNvPr>
          <p:cNvSpPr txBox="1"/>
          <p:nvPr/>
        </p:nvSpPr>
        <p:spPr>
          <a:xfrm>
            <a:off x="1923369" y="4764319"/>
            <a:ext cx="76123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(0,0,0)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9A04A7F-E210-C64F-06F4-6C5592C1F592}"/>
              </a:ext>
            </a:extLst>
          </p:cNvPr>
          <p:cNvSpPr txBox="1"/>
          <p:nvPr/>
        </p:nvSpPr>
        <p:spPr>
          <a:xfrm>
            <a:off x="3039249" y="5284480"/>
            <a:ext cx="4750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0,1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258E46-8B83-1FAC-849D-EAFB4E2F6F4F}"/>
              </a:ext>
            </a:extLst>
          </p:cNvPr>
          <p:cNvSpPr txBox="1"/>
          <p:nvPr/>
        </p:nvSpPr>
        <p:spPr>
          <a:xfrm>
            <a:off x="6511077" y="5266192"/>
            <a:ext cx="62623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1000</a:t>
            </a:r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0F3CC833-572D-F0DB-106C-48755CD417F1}"/>
              </a:ext>
            </a:extLst>
          </p:cNvPr>
          <p:cNvSpPr/>
          <p:nvPr/>
        </p:nvSpPr>
        <p:spPr>
          <a:xfrm>
            <a:off x="4572000" y="3373760"/>
            <a:ext cx="1115568" cy="913648"/>
          </a:xfrm>
          <a:prstGeom prst="triangle">
            <a:avLst>
              <a:gd name="adj" fmla="val 6885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53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 dirty="0"/>
              <a:t>Interpolação </a:t>
            </a:r>
            <a:r>
              <a:rPr lang="en-BR" u="sng" dirty="0"/>
              <a:t>não linear</a:t>
            </a:r>
            <a:r>
              <a:rPr lang="en-BR" dirty="0"/>
              <a:t> em Z pelo Triângulo</a:t>
            </a:r>
            <a:endParaRPr dirty="0"/>
          </a:p>
        </p:txBody>
      </p:sp>
      <p:sp>
        <p:nvSpPr>
          <p:cNvPr id="143" name="Google Shape;14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35</a:t>
            </a:fld>
            <a:endParaRPr/>
          </a:p>
        </p:txBody>
      </p:sp>
      <p:sp>
        <p:nvSpPr>
          <p:cNvPr id="145" name="Google Shape;145;p18"/>
          <p:cNvSpPr/>
          <p:nvPr/>
        </p:nvSpPr>
        <p:spPr>
          <a:xfrm>
            <a:off x="5875506" y="2515939"/>
            <a:ext cx="1371600" cy="4374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 = ?</a:t>
            </a:r>
            <a:endParaRPr sz="1800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19B3D14C-5B7A-0064-F9CD-5700DF0309E2}"/>
              </a:ext>
            </a:extLst>
          </p:cNvPr>
          <p:cNvGrpSpPr/>
          <p:nvPr/>
        </p:nvGrpSpPr>
        <p:grpSpPr>
          <a:xfrm>
            <a:off x="1201738" y="1294083"/>
            <a:ext cx="4343139" cy="3983020"/>
            <a:chOff x="1201738" y="1294083"/>
            <a:chExt cx="4343139" cy="3983020"/>
          </a:xfrm>
        </p:grpSpPr>
        <p:pic>
          <p:nvPicPr>
            <p:cNvPr id="144" name="Google Shape;144;p18"/>
            <p:cNvPicPr preferRelativeResize="0"/>
            <p:nvPr/>
          </p:nvPicPr>
          <p:blipFill rotWithShape="1">
            <a:blip r:embed="rId3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" name="Google Shape;145;p18">
              <a:extLst>
                <a:ext uri="{FF2B5EF4-FFF2-40B4-BE49-F238E27FC236}">
                  <a16:creationId xmlns:a16="http://schemas.microsoft.com/office/drawing/2014/main" id="{70228641-1804-364F-C5D4-ADCD92D638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2</a:t>
              </a:r>
              <a:endParaRPr sz="1600" baseline="-25000" dirty="0"/>
            </a:p>
          </p:txBody>
        </p:sp>
        <p:sp>
          <p:nvSpPr>
            <p:cNvPr id="3" name="Google Shape;145;p18">
              <a:extLst>
                <a:ext uri="{FF2B5EF4-FFF2-40B4-BE49-F238E27FC236}">
                  <a16:creationId xmlns:a16="http://schemas.microsoft.com/office/drawing/2014/main" id="{CF2BD9C1-9667-2809-9967-ADBD5033D410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1</a:t>
              </a:r>
              <a:endParaRPr sz="1600" baseline="-25000" dirty="0"/>
            </a:p>
          </p:txBody>
        </p:sp>
        <p:sp>
          <p:nvSpPr>
            <p:cNvPr id="4" name="Google Shape;145;p18">
              <a:extLst>
                <a:ext uri="{FF2B5EF4-FFF2-40B4-BE49-F238E27FC236}">
                  <a16:creationId xmlns:a16="http://schemas.microsoft.com/office/drawing/2014/main" id="{199AF241-3879-CF54-76C1-AFBC49980811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2400" dirty="0">
                  <a:solidFill>
                    <a:schemeClr val="dk1"/>
                  </a:solidFill>
                </a:rPr>
                <a:t>V</a:t>
              </a:r>
              <a:r>
                <a:rPr lang="en-BR" sz="2400" baseline="-25000" dirty="0">
                  <a:solidFill>
                    <a:schemeClr val="dk1"/>
                  </a:solidFill>
                </a:rPr>
                <a:t>0</a:t>
              </a:r>
              <a:endParaRPr sz="1600" baseline="-250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163480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noProof="0"/>
              <a:t>Representação Conceitual da Interpolação</a:t>
            </a:r>
          </a:p>
          <a:p>
            <a:endParaRPr lang="pt-BR" noProof="0"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Usar agora o Z dividindo o parâmetro que se deseja interpolar.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/>
              <a:t>E depois multiplica o Z do ponto sendo amostrado.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36</a:t>
            </a:fld>
            <a:endParaRPr/>
          </a:p>
        </p:txBody>
      </p:sp>
      <p:sp>
        <p:nvSpPr>
          <p:cNvPr id="336" name="Google Shape;336;p34"/>
          <p:cNvSpPr txBox="1">
            <a:spLocks noGrp="1"/>
          </p:cNvSpPr>
          <p:nvPr>
            <p:ph type="body" idx="1"/>
          </p:nvPr>
        </p:nvSpPr>
        <p:spPr>
          <a:xfrm>
            <a:off x="502237" y="4024873"/>
            <a:ext cx="8428200" cy="121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BR" dirty="0"/>
              <a:t>As coordenadas baricêntricas projetadas no espaço da tela não são transformações afim. Já se forem interpoladas com a divisão do valor de Z são transformações afim.</a:t>
            </a:r>
            <a:endParaRPr dirty="0"/>
          </a:p>
        </p:txBody>
      </p:sp>
      <p:sp>
        <p:nvSpPr>
          <p:cNvPr id="337" name="Google Shape;337;p34"/>
          <p:cNvSpPr/>
          <p:nvPr/>
        </p:nvSpPr>
        <p:spPr>
          <a:xfrm>
            <a:off x="4195119" y="2505640"/>
            <a:ext cx="3791935" cy="907569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34"/>
          <p:cNvSpPr txBox="1"/>
          <p:nvPr/>
        </p:nvSpPr>
        <p:spPr>
          <a:xfrm>
            <a:off x="472124" y="5292775"/>
            <a:ext cx="8040248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 b="1" dirty="0">
                <a:solidFill>
                  <a:srgbClr val="FF0000"/>
                </a:solidFill>
              </a:rPr>
              <a:t>Cuidado: o Z a ser usado é do espaço da câmera, não use o Z do NDC!</a:t>
            </a:r>
            <a:endParaRPr sz="2000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/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𝑉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𝑍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d>
                        <m:dPr>
                          <m:ctrlP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𝛼</m:t>
                          </m:r>
                          <m:f>
                            <m:fPr>
                              <m:ctrlPr>
                                <a:rPr lang="pt-BR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den>
                          </m:f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  <m:r>
                            <a:rPr lang="pt-BR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𝛾</m:t>
                          </m:r>
                          <m:f>
                            <m:fPr>
                              <m:ctrlPr>
                                <a:rPr lang="pt-BR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𝑉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sSub>
                                <m:sSubPr>
                                  <m:ctrlP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pt-B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𝑍</m:t>
                                  </m:r>
                                </m:e>
                                <m:sub>
                                  <m:r>
                                    <a:rPr lang="pt-BR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den>
                          </m:f>
                        </m:e>
                      </m:d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7188BDD5-733C-43F4-0291-4623C040B1F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95119" y="2610390"/>
                <a:ext cx="3791935" cy="754181"/>
              </a:xfrm>
              <a:prstGeom prst="rect">
                <a:avLst/>
              </a:prstGeom>
              <a:blipFill>
                <a:blip r:embed="rId3"/>
                <a:stretch>
                  <a:fillRect l="-1338" t="-1667"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5BB6C4C7-75AC-EBAB-168A-66FDDDFD81C1}"/>
              </a:ext>
            </a:extLst>
          </p:cNvPr>
          <p:cNvGrpSpPr/>
          <p:nvPr/>
        </p:nvGrpSpPr>
        <p:grpSpPr>
          <a:xfrm>
            <a:off x="1143373" y="1935805"/>
            <a:ext cx="2173759" cy="1993518"/>
            <a:chOff x="1201738" y="1294083"/>
            <a:chExt cx="4343139" cy="3983020"/>
          </a:xfrm>
        </p:grpSpPr>
        <p:pic>
          <p:nvPicPr>
            <p:cNvPr id="6" name="Google Shape;144;p18">
              <a:extLst>
                <a:ext uri="{FF2B5EF4-FFF2-40B4-BE49-F238E27FC236}">
                  <a16:creationId xmlns:a16="http://schemas.microsoft.com/office/drawing/2014/main" id="{794775EC-C8E6-CF06-85FC-804B8478622A}"/>
                </a:ext>
              </a:extLst>
            </p:cNvPr>
            <p:cNvPicPr preferRelativeResize="0"/>
            <p:nvPr/>
          </p:nvPicPr>
          <p:blipFill rotWithShape="1">
            <a:blip r:embed="rId4">
              <a:alphaModFix/>
            </a:blip>
            <a:srcRect l="6951" t="10375" r="45461" b="2878"/>
            <a:stretch/>
          </p:blipFill>
          <p:spPr>
            <a:xfrm>
              <a:off x="1634246" y="1731523"/>
              <a:ext cx="3382729" cy="33268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Google Shape;145;p18">
              <a:extLst>
                <a:ext uri="{FF2B5EF4-FFF2-40B4-BE49-F238E27FC236}">
                  <a16:creationId xmlns:a16="http://schemas.microsoft.com/office/drawing/2014/main" id="{DDCC28F6-D48B-E1B6-BB8A-C9C2C478A056}"/>
                </a:ext>
              </a:extLst>
            </p:cNvPr>
            <p:cNvSpPr/>
            <p:nvPr/>
          </p:nvSpPr>
          <p:spPr>
            <a:xfrm>
              <a:off x="3471525" y="129408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2</a:t>
              </a:r>
              <a:endParaRPr sz="500" baseline="-25000" dirty="0"/>
            </a:p>
          </p:txBody>
        </p:sp>
        <p:sp>
          <p:nvSpPr>
            <p:cNvPr id="8" name="Google Shape;145;p18">
              <a:extLst>
                <a:ext uri="{FF2B5EF4-FFF2-40B4-BE49-F238E27FC236}">
                  <a16:creationId xmlns:a16="http://schemas.microsoft.com/office/drawing/2014/main" id="{EB407983-ECE4-DE99-8D3D-258D03017402}"/>
                </a:ext>
              </a:extLst>
            </p:cNvPr>
            <p:cNvSpPr/>
            <p:nvPr/>
          </p:nvSpPr>
          <p:spPr>
            <a:xfrm>
              <a:off x="4948880" y="4034040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1</a:t>
              </a:r>
              <a:endParaRPr sz="500" baseline="-25000" dirty="0"/>
            </a:p>
          </p:txBody>
        </p:sp>
        <p:sp>
          <p:nvSpPr>
            <p:cNvPr id="9" name="Google Shape;145;p18">
              <a:extLst>
                <a:ext uri="{FF2B5EF4-FFF2-40B4-BE49-F238E27FC236}">
                  <a16:creationId xmlns:a16="http://schemas.microsoft.com/office/drawing/2014/main" id="{A915D54B-7F71-46D1-BBFE-C28DF3FFF837}"/>
                </a:ext>
              </a:extLst>
            </p:cNvPr>
            <p:cNvSpPr/>
            <p:nvPr/>
          </p:nvSpPr>
          <p:spPr>
            <a:xfrm>
              <a:off x="1201738" y="4839663"/>
              <a:ext cx="595997" cy="43744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BR" sz="800" dirty="0">
                  <a:solidFill>
                    <a:schemeClr val="dk1"/>
                  </a:solidFill>
                </a:rPr>
                <a:t>V</a:t>
              </a:r>
              <a:r>
                <a:rPr lang="en-BR" sz="800" baseline="-25000" dirty="0">
                  <a:solidFill>
                    <a:schemeClr val="dk1"/>
                  </a:solidFill>
                </a:rPr>
                <a:t>0</a:t>
              </a:r>
              <a:endParaRPr sz="500" baseline="-25000" dirty="0"/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Diferença no resultado quando usada o Z</a:t>
            </a:r>
            <a:endParaRPr/>
          </a:p>
        </p:txBody>
      </p:sp>
      <p:sp>
        <p:nvSpPr>
          <p:cNvPr id="345" name="Google Shape;34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37</a:t>
            </a:fld>
            <a:endParaRPr/>
          </a:p>
        </p:txBody>
      </p:sp>
      <p:pic>
        <p:nvPicPr>
          <p:cNvPr id="346" name="Google Shape;346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06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5000" y="1289275"/>
            <a:ext cx="3373300" cy="337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5"/>
          <p:cNvSpPr txBox="1"/>
          <p:nvPr/>
        </p:nvSpPr>
        <p:spPr>
          <a:xfrm>
            <a:off x="72500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2D</a:t>
            </a:r>
            <a:endParaRPr sz="2000"/>
          </a:p>
        </p:txBody>
      </p:sp>
      <p:sp>
        <p:nvSpPr>
          <p:cNvPr id="349" name="Google Shape;349;p35"/>
          <p:cNvSpPr txBox="1"/>
          <p:nvPr/>
        </p:nvSpPr>
        <p:spPr>
          <a:xfrm>
            <a:off x="4800650" y="867198"/>
            <a:ext cx="3373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800">
                <a:solidFill>
                  <a:schemeClr val="dk1"/>
                </a:solidFill>
              </a:rPr>
              <a:t>Interpolação Baricêntrica 3D</a:t>
            </a:r>
            <a:endParaRPr sz="2000"/>
          </a:p>
        </p:txBody>
      </p:sp>
      <p:sp>
        <p:nvSpPr>
          <p:cNvPr id="350" name="Google Shape;350;p35"/>
          <p:cNvSpPr txBox="1"/>
          <p:nvPr/>
        </p:nvSpPr>
        <p:spPr>
          <a:xfrm>
            <a:off x="2254350" y="5416575"/>
            <a:ext cx="61146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700" u="sng">
                <a:solidFill>
                  <a:schemeClr val="hlink"/>
                </a:solidFill>
                <a:hlinkClick r:id="rId5"/>
              </a:rPr>
              <a:t>https://www.scratchapixel.com/lessons/3d-basic-rendering/rasterization-practical-implementation/perspective-correct-interpolation-vertex-attributes</a:t>
            </a:r>
            <a:r>
              <a:rPr lang="en-BR" sz="700"/>
              <a:t> </a:t>
            </a:r>
            <a:endParaRPr sz="70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A52F9F-B39E-C9AC-A690-922ED1430AEA}"/>
              </a:ext>
            </a:extLst>
          </p:cNvPr>
          <p:cNvSpPr txBox="1"/>
          <p:nvPr/>
        </p:nvSpPr>
        <p:spPr>
          <a:xfrm>
            <a:off x="586500" y="4887509"/>
            <a:ext cx="842819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Mais informações em: </a:t>
            </a:r>
            <a:r>
              <a:rPr lang="pt-BR" dirty="0">
                <a:hlinkClick r:id="rId6"/>
              </a:rPr>
              <a:t>https://www.scratchapixel.com/lessons/3d-basic-rendering/rasterization-practical-implementation/visibility-problem-depth-buffer-depth-interpolation.html</a:t>
            </a:r>
            <a:r>
              <a:rPr lang="pt-BR" dirty="0"/>
              <a:t> 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68BCE3-75C6-66E2-ACDB-C0F677E012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Coordenadas </a:t>
            </a:r>
            <a:r>
              <a:rPr lang="pt-BR" noProof="0" dirty="0" err="1"/>
              <a:t>Baricêntricas</a:t>
            </a:r>
            <a:r>
              <a:rPr lang="pt-BR" noProof="0" dirty="0"/>
              <a:t> para (</a:t>
            </a:r>
            <a:r>
              <a:rPr lang="pt-BR" noProof="0" dirty="0" err="1"/>
              <a:t>u</a:t>
            </a:r>
            <a:r>
              <a:rPr lang="pt-BR" noProof="0" dirty="0"/>
              <a:t>, </a:t>
            </a:r>
            <a:r>
              <a:rPr lang="pt-BR" noProof="0" dirty="0" err="1"/>
              <a:t>v</a:t>
            </a:r>
            <a:r>
              <a:rPr lang="pt-BR" noProof="0" dirty="0"/>
              <a:t>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896E81-65AE-85E4-11D1-31A29EFB9441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84172" y="838986"/>
                <a:ext cx="8876948" cy="1851206"/>
              </a:xfrm>
            </p:spPr>
            <p:txBody>
              <a:bodyPr>
                <a:normAutofit/>
              </a:bodyPr>
              <a:lstStyle/>
              <a:p>
                <a:r>
                  <a:rPr lang="pt-BR" sz="1800" noProof="0" dirty="0"/>
                  <a:t>Mapear as texturas para os triângulos é a mesma proposta, só que </a:t>
                </a:r>
                <a:r>
                  <a:rPr lang="pt-BR" sz="1800" dirty="0"/>
                  <a:t>ao invés de interpolar </a:t>
                </a:r>
                <a:r>
                  <a:rPr lang="pt-BR" sz="1800" noProof="1"/>
                  <a:t>(r, g, b) </a:t>
                </a:r>
                <a:r>
                  <a:rPr lang="pt-BR" sz="1800" noProof="0" dirty="0"/>
                  <a:t>usaremos as coordenadas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pt-BR" sz="1800" b="0" i="1" noProof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pt-BR" sz="1800" b="0" i="1" noProof="0" smtClean="0"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pt-BR" sz="1800" b="0" i="1" noProof="0" smtClean="0">
                            <a:latin typeface="Cambria Math" panose="02040503050406030204" pitchFamily="18" charset="0"/>
                          </a:rPr>
                          <m:t>, </m:t>
                        </m:r>
                        <m:r>
                          <a:rPr lang="pt-BR" sz="1800" b="0" i="1" noProof="0" smtClean="0">
                            <a:latin typeface="Cambria Math" panose="02040503050406030204" pitchFamily="18" charset="0"/>
                          </a:rPr>
                          <m:t>𝑣</m:t>
                        </m:r>
                      </m:e>
                    </m:d>
                    <m:r>
                      <a:rPr lang="pt-BR" sz="1800" b="0" i="1" noProof="0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sz="1800" noProof="0" dirty="0"/>
                  <a:t>de textura.</a:t>
                </a:r>
              </a:p>
              <a:p>
                <a:endParaRPr lang="pt-BR" sz="1050" noProof="0" dirty="0"/>
              </a:p>
              <a:p>
                <a:r>
                  <a:rPr lang="pt-BR" sz="1800" noProof="0" dirty="0"/>
                  <a:t>Uma equação mais simples (que pode ser optimizada) é:</a:t>
                </a:r>
              </a:p>
            </p:txBody>
          </p:sp>
        </mc:Choice>
        <mc:Fallback>
          <p:sp>
            <p:nvSpPr>
              <p:cNvPr id="3" name="Text Placeholder 2">
                <a:extLst>
                  <a:ext uri="{FF2B5EF4-FFF2-40B4-BE49-F238E27FC236}">
                    <a16:creationId xmlns:a16="http://schemas.microsoft.com/office/drawing/2014/main" id="{CD896E81-65AE-85E4-11D1-31A29EFB944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84172" y="838986"/>
                <a:ext cx="8876948" cy="1851206"/>
              </a:xfr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4602A1-8DFA-234D-6F96-34AC4FEF30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 smtClean="0"/>
              <a:t>38</a:t>
            </a:fld>
            <a:endParaRPr lang="en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7DC1A8-E05C-916A-3BEA-2A7312390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1009" y="2292595"/>
            <a:ext cx="3003274" cy="22291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DD19F6C-7252-3066-20F4-2D2F81F80D84}"/>
              </a:ext>
            </a:extLst>
          </p:cNvPr>
          <p:cNvSpPr txBox="1"/>
          <p:nvPr/>
        </p:nvSpPr>
        <p:spPr>
          <a:xfrm>
            <a:off x="618391" y="4764398"/>
            <a:ext cx="790721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noProof="0" dirty="0"/>
              <a:t>Equação que a maioria das placas de vídeo e APIs gráficas (como OpenGL e DirectX) resolvem o problema para renderizar texturas de forma realista.</a:t>
            </a:r>
          </a:p>
        </p:txBody>
      </p:sp>
    </p:spTree>
    <p:extLst>
      <p:ext uri="{BB962C8B-B14F-4D97-AF65-F5344CB8AC3E}">
        <p14:creationId xmlns:p14="http://schemas.microsoft.com/office/powerpoint/2010/main" val="96478404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69452" y="1055856"/>
            <a:ext cx="2777980" cy="27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Mais problemas, amostrando texturas</a:t>
            </a:r>
            <a:endParaRPr dirty="0"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689142" y="3920713"/>
            <a:ext cx="3687158" cy="59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 dirty="0"/>
              <a:t>Referência em Alta-resolução</a:t>
            </a:r>
            <a:endParaRPr dirty="0"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 dirty="0"/>
              <a:t>imagem original em 1280x1280 pixels</a:t>
            </a:r>
            <a:endParaRPr dirty="0"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647577" y="3921857"/>
            <a:ext cx="3687158" cy="596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 dirty="0"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 dirty="0"/>
          </a:p>
        </p:txBody>
      </p:sp>
      <p:sp>
        <p:nvSpPr>
          <p:cNvPr id="255" name="Google Shape;255;p27"/>
          <p:cNvSpPr/>
          <p:nvPr/>
        </p:nvSpPr>
        <p:spPr>
          <a:xfrm>
            <a:off x="6437510" y="1208955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 dirty="0"/>
          </a:p>
        </p:txBody>
      </p:sp>
      <p:sp>
        <p:nvSpPr>
          <p:cNvPr id="256" name="Google Shape;256;p27"/>
          <p:cNvSpPr/>
          <p:nvPr/>
        </p:nvSpPr>
        <p:spPr>
          <a:xfrm>
            <a:off x="5493181" y="32450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95036" y="1055856"/>
            <a:ext cx="2777980" cy="27779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4FC141D-DFED-D72E-F080-5D21542652EF}"/>
              </a:ext>
            </a:extLst>
          </p:cNvPr>
          <p:cNvSpPr txBox="1"/>
          <p:nvPr/>
        </p:nvSpPr>
        <p:spPr>
          <a:xfrm>
            <a:off x="1195036" y="4807790"/>
            <a:ext cx="67414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highlight>
                  <a:srgbClr val="FF0000"/>
                </a:highlight>
              </a:rPr>
              <a:t>Para resolver esse problema temos de usar alguma técnica como </a:t>
            </a:r>
            <a:r>
              <a:rPr lang="pt-BR" sz="1800" dirty="0" err="1">
                <a:highlight>
                  <a:srgbClr val="FF0000"/>
                </a:highlight>
              </a:rPr>
              <a:t>Mipmap</a:t>
            </a:r>
            <a:r>
              <a:rPr lang="pt-BR" sz="1800" dirty="0">
                <a:highlight>
                  <a:srgbClr val="FF0000"/>
                </a:highlight>
              </a:rPr>
              <a:t>, que está como atividade extra não obrigatória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F56E890-1A1E-E582-3AEE-6A6CD2317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2012" y="2944584"/>
            <a:ext cx="1456380" cy="2442662"/>
          </a:xfrm>
          <a:prstGeom prst="rect">
            <a:avLst/>
          </a:prstGeom>
        </p:spPr>
      </p:pic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192999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</a:t>
            </a:r>
            <a:r>
              <a:rPr lang="pt-BR" b="1" noProof="1"/>
              <a:t>texel</a:t>
            </a:r>
            <a:r>
              <a:rPr lang="pt-BR" dirty="0"/>
              <a:t> (</a:t>
            </a:r>
            <a:r>
              <a:rPr lang="en-US" noProof="0" dirty="0"/>
              <a:t>texture element</a:t>
            </a:r>
            <a:r>
              <a:rPr lang="pt-BR" dirty="0"/>
              <a:t>) é a unidade fundamental de uma textura.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No processo de renderização existe um mapeamento do </a:t>
            </a:r>
            <a:r>
              <a:rPr lang="pt-BR" b="1" noProof="1"/>
              <a:t>texel</a:t>
            </a:r>
            <a:r>
              <a:rPr lang="pt-BR" dirty="0"/>
              <a:t> para o pixel apropriado na imagem final.</a:t>
            </a:r>
            <a:endParaRPr dirty="0"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50F0C32-B935-6FFE-A8B8-A474555720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3329" y="2983230"/>
            <a:ext cx="3635232" cy="235414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6743462-FFD3-6769-D94C-81B3305F43D3}"/>
              </a:ext>
            </a:extLst>
          </p:cNvPr>
          <p:cNvSpPr/>
          <p:nvPr/>
        </p:nvSpPr>
        <p:spPr>
          <a:xfrm>
            <a:off x="6375076" y="2999321"/>
            <a:ext cx="57474" cy="60744"/>
          </a:xfrm>
          <a:prstGeom prst="rect">
            <a:avLst/>
          </a:prstGeom>
          <a:noFill/>
          <a:ln>
            <a:solidFill>
              <a:srgbClr val="FF000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400B2D-EBC9-89F4-CA84-9D2BB0DB60C2}"/>
              </a:ext>
            </a:extLst>
          </p:cNvPr>
          <p:cNvSpPr txBox="1"/>
          <p:nvPr/>
        </p:nvSpPr>
        <p:spPr>
          <a:xfrm>
            <a:off x="6827492" y="2491646"/>
            <a:ext cx="96091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>
                <a:solidFill>
                  <a:srgbClr val="FF0000"/>
                </a:solidFill>
              </a:rPr>
              <a:t>Texel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576BC9D8-FF95-40E2-45D0-918744D42C51}"/>
              </a:ext>
            </a:extLst>
          </p:cNvPr>
          <p:cNvCxnSpPr>
            <a:cxnSpLocks/>
          </p:cNvCxnSpPr>
          <p:nvPr/>
        </p:nvCxnSpPr>
        <p:spPr>
          <a:xfrm flipH="1">
            <a:off x="6476711" y="2654679"/>
            <a:ext cx="396501" cy="2670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765C152C-4B69-1BE5-0E14-CA2BF9253C81}"/>
              </a:ext>
            </a:extLst>
          </p:cNvPr>
          <p:cNvSpPr txBox="1"/>
          <p:nvPr/>
        </p:nvSpPr>
        <p:spPr>
          <a:xfrm>
            <a:off x="1163329" y="5387246"/>
            <a:ext cx="4589144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None/>
            </a:pPr>
            <a:r>
              <a:rPr lang="en-US" sz="1000" b="0" i="0" dirty="0">
                <a:solidFill>
                  <a:srgbClr val="000000"/>
                </a:solidFill>
                <a:effectLst/>
                <a:latin typeface="Linux Libertine"/>
              </a:rPr>
              <a:t>Fonte: Ultima Underworld: The Stygian Abyss</a:t>
            </a:r>
          </a:p>
        </p:txBody>
      </p:sp>
    </p:spTree>
    <p:extLst>
      <p:ext uri="{BB962C8B-B14F-4D97-AF65-F5344CB8AC3E}">
        <p14:creationId xmlns:p14="http://schemas.microsoft.com/office/powerpoint/2010/main" val="324817797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669B43-29D0-3005-499C-00751747C2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Atenção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7672E6-D254-11E4-F647-663E205834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3623668" cy="1090399"/>
          </a:xfrm>
        </p:spPr>
        <p:txBody>
          <a:bodyPr/>
          <a:lstStyle/>
          <a:p>
            <a:r>
              <a:rPr lang="pt-BR"/>
              <a:t>Como as imagens são organizadas em PNG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E076F0-6457-69E1-807F-52E26B0B0D3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BE3594C5-1781-3178-4D18-DD7A3585AAB6}"/>
              </a:ext>
            </a:extLst>
          </p:cNvPr>
          <p:cNvSpPr txBox="1">
            <a:spLocks/>
          </p:cNvSpPr>
          <p:nvPr/>
        </p:nvSpPr>
        <p:spPr>
          <a:xfrm>
            <a:off x="4888736" y="838985"/>
            <a:ext cx="3623668" cy="10903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/>
              <a:t>Como as texturas são mapeadas</a:t>
            </a:r>
          </a:p>
        </p:txBody>
      </p:sp>
      <p:pic>
        <p:nvPicPr>
          <p:cNvPr id="1026" name="Picture 2" descr="Texture map coord system">
            <a:extLst>
              <a:ext uri="{FF2B5EF4-FFF2-40B4-BE49-F238E27FC236}">
                <a16:creationId xmlns:a16="http://schemas.microsoft.com/office/drawing/2014/main" id="{0378DEF9-9522-EA4C-D347-A26349F3FD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304" y="1766316"/>
            <a:ext cx="4314190" cy="238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D7D11CBE-A13B-9A28-488F-CF91037E3C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2089" y="2043558"/>
            <a:ext cx="2104442" cy="21044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2F19F31-5FD6-0B95-8B91-E369178B3099}"/>
              </a:ext>
            </a:extLst>
          </p:cNvPr>
          <p:cNvSpPr txBox="1"/>
          <p:nvPr/>
        </p:nvSpPr>
        <p:spPr>
          <a:xfrm>
            <a:off x="390548" y="487601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http://</a:t>
            </a:r>
            <a:r>
              <a:rPr lang="pt-BR" err="1"/>
              <a:t>www.libpng.org</a:t>
            </a:r>
            <a:r>
              <a:rPr lang="pt-BR"/>
              <a:t>/pub/png/png-</a:t>
            </a:r>
            <a:r>
              <a:rPr lang="pt-BR" err="1"/>
              <a:t>textures.html</a:t>
            </a:r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D978208-FE62-229F-70CC-A3FDA2F452C5}"/>
              </a:ext>
            </a:extLst>
          </p:cNvPr>
          <p:cNvSpPr txBox="1"/>
          <p:nvPr/>
        </p:nvSpPr>
        <p:spPr>
          <a:xfrm>
            <a:off x="4869688" y="4820773"/>
            <a:ext cx="4162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https://www.web3d.org/</a:t>
            </a:r>
            <a:r>
              <a:rPr lang="pt-BR" err="1"/>
              <a:t>documents</a:t>
            </a:r>
            <a:r>
              <a:rPr lang="pt-BR"/>
              <a:t>/</a:t>
            </a:r>
            <a:r>
              <a:rPr lang="pt-BR" err="1"/>
              <a:t>specifications</a:t>
            </a:r>
            <a:r>
              <a:rPr lang="pt-BR"/>
              <a:t>/19775-1/V3.3/Part01/</a:t>
            </a:r>
            <a:r>
              <a:rPr lang="pt-BR" err="1"/>
              <a:t>components</a:t>
            </a:r>
            <a:r>
              <a:rPr lang="pt-BR"/>
              <a:t>/</a:t>
            </a:r>
            <a:r>
              <a:rPr lang="pt-BR" err="1"/>
              <a:t>texturing.html</a:t>
            </a:r>
            <a:endParaRPr lang="pt-BR"/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845C0B86-5E44-5459-DF88-67CCFBBDE2E4}"/>
              </a:ext>
            </a:extLst>
          </p:cNvPr>
          <p:cNvCxnSpPr/>
          <p:nvPr/>
        </p:nvCxnSpPr>
        <p:spPr>
          <a:xfrm>
            <a:off x="1027225" y="2006982"/>
            <a:ext cx="2557223" cy="0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A1A85DA5-6173-73EC-2E2C-3F6594C5A211}"/>
              </a:ext>
            </a:extLst>
          </p:cNvPr>
          <p:cNvCxnSpPr>
            <a:cxnSpLocks/>
          </p:cNvCxnSpPr>
          <p:nvPr/>
        </p:nvCxnSpPr>
        <p:spPr>
          <a:xfrm>
            <a:off x="1045562" y="1997838"/>
            <a:ext cx="0" cy="2427858"/>
          </a:xfrm>
          <a:prstGeom prst="straightConnector1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2AD73E2-AF95-D437-F431-B213EC51BE20}"/>
              </a:ext>
            </a:extLst>
          </p:cNvPr>
          <p:cNvSpPr txBox="1"/>
          <p:nvPr/>
        </p:nvSpPr>
        <p:spPr>
          <a:xfrm>
            <a:off x="3236142" y="1699991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err="1"/>
              <a:t>x</a:t>
            </a:r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B35537C-5C8C-C260-4D32-C818B935C9E6}"/>
              </a:ext>
            </a:extLst>
          </p:cNvPr>
          <p:cNvSpPr txBox="1"/>
          <p:nvPr/>
        </p:nvSpPr>
        <p:spPr>
          <a:xfrm>
            <a:off x="805357" y="4030686"/>
            <a:ext cx="27673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BB2AC7D-7E5F-BF3B-61DF-376274A092C4}"/>
              </a:ext>
            </a:extLst>
          </p:cNvPr>
          <p:cNvSpPr txBox="1"/>
          <p:nvPr/>
        </p:nvSpPr>
        <p:spPr>
          <a:xfrm>
            <a:off x="5701998" y="4164086"/>
            <a:ext cx="263664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/>
              <a:t>Em geral chamamos de </a:t>
            </a:r>
            <a:r>
              <a:rPr lang="pt-BR" i="1" err="1"/>
              <a:t>u</a:t>
            </a:r>
            <a:r>
              <a:rPr lang="pt-BR"/>
              <a:t> e </a:t>
            </a:r>
            <a:r>
              <a:rPr lang="pt-BR" i="1" err="1"/>
              <a:t>v</a:t>
            </a:r>
            <a:r>
              <a:rPr lang="pt-BR"/>
              <a:t>, mas no X3D temos </a:t>
            </a:r>
            <a:r>
              <a:rPr lang="pt-BR" i="1" err="1"/>
              <a:t>t</a:t>
            </a:r>
            <a:r>
              <a:rPr lang="pt-BR"/>
              <a:t> e </a:t>
            </a:r>
            <a:r>
              <a:rPr lang="pt-BR" i="1"/>
              <a:t>s.</a:t>
            </a:r>
          </a:p>
        </p:txBody>
      </p:sp>
    </p:spTree>
    <p:extLst>
      <p:ext uri="{BB962C8B-B14F-4D97-AF65-F5344CB8AC3E}">
        <p14:creationId xmlns:p14="http://schemas.microsoft.com/office/powerpoint/2010/main" val="318254005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</a:t>
            </a:r>
            <a:r>
              <a:rPr lang="pt-BR" sz="2333" err="1"/>
              <a:t>lpsoares@insper.edu.br</a:t>
            </a:r>
            <a:r>
              <a:rPr lang="pt-BR" sz="2333"/>
              <a:t>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</a:t>
            </a:r>
            <a:r>
              <a:rPr lang="pt-BR" sz="2333" err="1"/>
              <a:t>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803836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2754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dirty="0"/>
              <a:t>Textura (originária por exemplo de um JPG ou PNG)</a:t>
            </a:r>
            <a:endParaRPr sz="1300" dirty="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803841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Geometria (composta por triângulos)</a:t>
            </a:r>
            <a:endParaRPr sz="1200"/>
          </a:p>
        </p:txBody>
      </p:sp>
      <p:sp>
        <p:nvSpPr>
          <p:cNvPr id="226" name="Google Shape;226;p25"/>
          <p:cNvSpPr txBox="1"/>
          <p:nvPr/>
        </p:nvSpPr>
        <p:spPr>
          <a:xfrm>
            <a:off x="7013448" y="1404175"/>
            <a:ext cx="2053527" cy="1261854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 sz="1600"/>
          </a:p>
        </p:txBody>
      </p:sp>
      <p:cxnSp>
        <p:nvCxnSpPr>
          <p:cNvPr id="227" name="Google Shape;227;p25"/>
          <p:cNvCxnSpPr>
            <a:cxnSpLocks/>
            <a:stCxn id="226" idx="0"/>
          </p:cNvCxnSpPr>
          <p:nvPr/>
        </p:nvCxnSpPr>
        <p:spPr>
          <a:xfrm rot="16200000" flipH="1" flipV="1">
            <a:off x="7104204" y="746491"/>
            <a:ext cx="278324" cy="1593692"/>
          </a:xfrm>
          <a:prstGeom prst="curvedConnector4">
            <a:avLst>
              <a:gd name="adj1" fmla="val -82134"/>
              <a:gd name="adj2" fmla="val 82213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1691640" y="4148875"/>
            <a:ext cx="2286710" cy="1261854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</a:rPr>
              <a:t>Na renderização, para definir a cor do pixel de um objeto texturizado é necessário identificar e calcular a cor pela textura</a:t>
            </a:r>
            <a:endParaRPr sz="1600"/>
          </a:p>
        </p:txBody>
      </p:sp>
      <p:cxnSp>
        <p:nvCxnSpPr>
          <p:cNvPr id="229" name="Google Shape;229;p25"/>
          <p:cNvCxnSpPr>
            <a:cxnSpLocks/>
            <a:stCxn id="228" idx="3"/>
          </p:cNvCxnSpPr>
          <p:nvPr/>
        </p:nvCxnSpPr>
        <p:spPr>
          <a:xfrm flipV="1">
            <a:off x="3978350" y="4474375"/>
            <a:ext cx="1146300" cy="305427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4013204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2" grpId="0" build="p"/>
      <p:bldP spid="228" grpId="0" animBg="1"/>
      <p:bldP spid="230" grpId="0" animBg="1"/>
      <p:bldP spid="231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rcRect r="2950"/>
          <a:stretch/>
        </p:blipFill>
        <p:spPr>
          <a:xfrm>
            <a:off x="833606" y="1866893"/>
            <a:ext cx="3904442" cy="29928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44D853D-DA30-7FE9-386F-46D33B8FB217}"/>
              </a:ext>
            </a:extLst>
          </p:cNvPr>
          <p:cNvGrpSpPr/>
          <p:nvPr/>
        </p:nvGrpSpPr>
        <p:grpSpPr>
          <a:xfrm>
            <a:off x="287790" y="1484535"/>
            <a:ext cx="6112351" cy="3717958"/>
            <a:chOff x="93335" y="2060810"/>
            <a:chExt cx="4899948" cy="3337827"/>
          </a:xfrm>
        </p:grpSpPr>
        <p:cxnSp>
          <p:nvCxnSpPr>
            <p:cNvPr id="4" name="Straight Arrow Connector 3">
              <a:extLst>
                <a:ext uri="{FF2B5EF4-FFF2-40B4-BE49-F238E27FC236}">
                  <a16:creationId xmlns:a16="http://schemas.microsoft.com/office/drawing/2014/main" id="{FFDE67A0-1B06-4906-FB74-9B6175BAA5EB}"/>
                </a:ext>
              </a:extLst>
            </p:cNvPr>
            <p:cNvCxnSpPr>
              <a:cxnSpLocks/>
            </p:cNvCxnSpPr>
            <p:nvPr/>
          </p:nvCxnSpPr>
          <p:spPr>
            <a:xfrm>
              <a:off x="459427" y="5147160"/>
              <a:ext cx="3442245" cy="0"/>
            </a:xfrm>
            <a:prstGeom prst="straightConnector1">
              <a:avLst/>
            </a:prstGeom>
            <a:ln w="57150">
              <a:solidFill>
                <a:srgbClr val="7870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Arrow Connector 4">
              <a:extLst>
                <a:ext uri="{FF2B5EF4-FFF2-40B4-BE49-F238E27FC236}">
                  <a16:creationId xmlns:a16="http://schemas.microsoft.com/office/drawing/2014/main" id="{D2451B2C-5EBA-84A2-FCBF-3AA0A698DE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9427" y="2060810"/>
              <a:ext cx="0" cy="3110575"/>
            </a:xfrm>
            <a:prstGeom prst="straightConnector1">
              <a:avLst/>
            </a:prstGeom>
            <a:ln w="57150">
              <a:solidFill>
                <a:srgbClr val="7870BB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FFDA7EE0-52B6-E813-82C0-A16D25A19C2B}"/>
                </a:ext>
              </a:extLst>
            </p:cNvPr>
            <p:cNvSpPr txBox="1"/>
            <p:nvPr/>
          </p:nvSpPr>
          <p:spPr>
            <a:xfrm>
              <a:off x="459427" y="5136143"/>
              <a:ext cx="4533856" cy="262494"/>
            </a:xfrm>
            <a:prstGeom prst="rect">
              <a:avLst/>
            </a:prstGeom>
            <a:noFill/>
          </p:spPr>
          <p:txBody>
            <a:bodyPr wrap="square" anchor="t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0 1 2 3 4 5 6 7 8 9</a:t>
              </a: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 10 11 12 13 14 15 16 17 18 19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B8DB0B7E-8285-8987-FF07-2CDA06D02450}"/>
                </a:ext>
              </a:extLst>
            </p:cNvPr>
            <p:cNvSpPr txBox="1"/>
            <p:nvPr/>
          </p:nvSpPr>
          <p:spPr>
            <a:xfrm>
              <a:off x="93335" y="2355567"/>
              <a:ext cx="409938" cy="283216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14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13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12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6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11</a:t>
              </a:r>
            </a:p>
            <a:p>
              <a:pPr marL="0" lvl="0" indent="0" algn="r" rtl="0">
                <a:spcBef>
                  <a:spcPts val="0"/>
                </a:spcBef>
                <a:spcAft>
                  <a:spcPts val="400"/>
                </a:spcAft>
                <a:buNone/>
              </a:pPr>
              <a:r>
                <a:rPr lang="pt-BR" sz="88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10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9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8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7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6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5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4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3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2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1</a:t>
              </a:r>
            </a:p>
            <a:p>
              <a:pPr marL="0" lvl="0" indent="0" algn="r" rtl="0">
                <a:spcBef>
                  <a:spcPts val="0"/>
                </a:spcBef>
                <a:buNone/>
              </a:pPr>
              <a:r>
                <a:rPr lang="pt-BR" sz="1300" b="1" dirty="0">
                  <a:solidFill>
                    <a:srgbClr val="7870BB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0</a:t>
              </a:r>
            </a:p>
          </p:txBody>
        </p:sp>
      </p:grpSp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Identificando o </a:t>
            </a:r>
            <a:r>
              <a:rPr lang="pt-BR" noProof="1"/>
              <a:t>Texel</a:t>
            </a:r>
            <a:r>
              <a:rPr lang="pt-BR" dirty="0"/>
              <a:t> Correspondente</a:t>
            </a:r>
            <a:endParaRPr dirty="0"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37449" y="873008"/>
            <a:ext cx="8360109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Usualmente temos as coordenadas de Textura normalizadas (variando de 0 a 1).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Para encontrar a coordenada real no bitmap temos de multiplicar pela resolução.</a:t>
            </a:r>
            <a:endParaRPr sz="1500"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769481" y="1560317"/>
            <a:ext cx="4340764" cy="3346955"/>
            <a:chOff x="4662751" y="1604911"/>
            <a:chExt cx="4340764" cy="3346955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12204" y="1604911"/>
              <a:ext cx="0" cy="3313255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698350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62751" y="4644089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681551" y="1665766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705790" y="458209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/>
                <a:t>1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2395BCFB-3506-0AE2-FC55-6C1E517B51F9}"/>
              </a:ext>
            </a:extLst>
          </p:cNvPr>
          <p:cNvSpPr txBox="1"/>
          <p:nvPr/>
        </p:nvSpPr>
        <p:spPr>
          <a:xfrm>
            <a:off x="5160077" y="1775060"/>
            <a:ext cx="37144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U</a:t>
            </a:r>
            <a:r>
              <a:rPr lang="pt-BR" baseline="-25000" noProof="1"/>
              <a:t>real</a:t>
            </a:r>
            <a:r>
              <a:rPr lang="pt-BR" noProof="1"/>
              <a:t> = U</a:t>
            </a:r>
            <a:r>
              <a:rPr lang="pt-BR" baseline="-25000" noProof="1"/>
              <a:t>norm</a:t>
            </a:r>
            <a:r>
              <a:rPr lang="pt-BR" noProof="1"/>
              <a:t> x LarguraImage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1"/>
          </a:p>
          <a:p>
            <a:r>
              <a:rPr lang="pt-BR" noProof="1"/>
              <a:t>V</a:t>
            </a:r>
            <a:r>
              <a:rPr lang="pt-BR" baseline="-25000" noProof="1"/>
              <a:t>real</a:t>
            </a:r>
            <a:r>
              <a:rPr lang="pt-BR" noProof="1"/>
              <a:t> = V</a:t>
            </a:r>
            <a:r>
              <a:rPr lang="pt-BR" baseline="-25000" noProof="1"/>
              <a:t>norm</a:t>
            </a:r>
            <a:r>
              <a:rPr lang="pt-BR" noProof="1"/>
              <a:t> x AlturaImage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C81CF3A2-B9C2-9E73-940F-FCCEA8FDAB4A}"/>
              </a:ext>
            </a:extLst>
          </p:cNvPr>
          <p:cNvSpPr txBox="1"/>
          <p:nvPr/>
        </p:nvSpPr>
        <p:spPr>
          <a:xfrm>
            <a:off x="5160076" y="2961240"/>
            <a:ext cx="3714421" cy="8156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Coord</a:t>
            </a:r>
            <a:r>
              <a:rPr lang="pt-BR" baseline="-25000" noProof="1"/>
              <a:t>norm</a:t>
            </a:r>
            <a:r>
              <a:rPr lang="pt-BR" noProof="1"/>
              <a:t> = (0.34; 0.71)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94D43CE-D0B6-4199-BE02-266E17678B23}"/>
              </a:ext>
            </a:extLst>
          </p:cNvPr>
          <p:cNvSpPr txBox="1"/>
          <p:nvPr/>
        </p:nvSpPr>
        <p:spPr>
          <a:xfrm>
            <a:off x="5160076" y="3729223"/>
            <a:ext cx="371442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1"/>
              <a:t>U</a:t>
            </a:r>
            <a:r>
              <a:rPr lang="pt-BR" baseline="-25000" noProof="1"/>
              <a:t>real</a:t>
            </a:r>
            <a:r>
              <a:rPr lang="pt-BR" noProof="1"/>
              <a:t> = 0.34 x 20 = 6,8</a:t>
            </a:r>
          </a:p>
          <a:p>
            <a:r>
              <a:rPr lang="pt-BR" noProof="1"/>
              <a:t>V</a:t>
            </a:r>
            <a:r>
              <a:rPr lang="pt-BR" baseline="-25000" noProof="1"/>
              <a:t>real</a:t>
            </a:r>
            <a:r>
              <a:rPr lang="pt-BR" noProof="1"/>
              <a:t> = 0.72 x 15 = 10,8</a:t>
            </a:r>
          </a:p>
          <a:p>
            <a:endParaRPr lang="pt-BR" dirty="0"/>
          </a:p>
          <a:p>
            <a:r>
              <a:rPr lang="pt-BR" dirty="0"/>
              <a:t>Arredondando (</a:t>
            </a:r>
            <a:r>
              <a:rPr lang="en-US" i="1" dirty="0"/>
              <a:t>floor</a:t>
            </a:r>
            <a:r>
              <a:rPr lang="pt-BR" dirty="0"/>
              <a:t>) = (6; 10)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dirty="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F4F0BC8B-5388-4761-6A83-A7F9CBCECD8D}"/>
              </a:ext>
            </a:extLst>
          </p:cNvPr>
          <p:cNvSpPr/>
          <p:nvPr/>
        </p:nvSpPr>
        <p:spPr>
          <a:xfrm>
            <a:off x="1953328" y="2679817"/>
            <a:ext cx="215198" cy="187208"/>
          </a:xfrm>
          <a:prstGeom prst="rect">
            <a:avLst/>
          </a:prstGeom>
          <a:solidFill>
            <a:srgbClr val="FF0004">
              <a:alpha val="34510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A779DC29-6811-4782-1A48-9632DE8EADA8}"/>
              </a:ext>
            </a:extLst>
          </p:cNvPr>
          <p:cNvSpPr/>
          <p:nvPr/>
        </p:nvSpPr>
        <p:spPr>
          <a:xfrm>
            <a:off x="2047950" y="2695067"/>
            <a:ext cx="76216" cy="76216"/>
          </a:xfrm>
          <a:prstGeom prst="ellipse">
            <a:avLst/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452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31" grpId="0"/>
      <p:bldP spid="35" grpId="0" animBg="1"/>
      <p:bldP spid="3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876" y="1911487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265176" y="1063122"/>
            <a:ext cx="3904488" cy="611527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500" dirty="0"/>
              <a:t>Na </a:t>
            </a:r>
            <a:r>
              <a:rPr lang="pt-BR" sz="1500" dirty="0" err="1"/>
              <a:t>rasterização</a:t>
            </a:r>
            <a:r>
              <a:rPr lang="pt-BR" sz="1500" dirty="0"/>
              <a:t> amostramos o pixel</a:t>
            </a:r>
            <a:endParaRPr sz="1500" dirty="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>
            <a:cxnSpLocks/>
          </p:cNvCxnSpPr>
          <p:nvPr/>
        </p:nvCxnSpPr>
        <p:spPr>
          <a:xfrm flipV="1">
            <a:off x="3022570" y="2808756"/>
            <a:ext cx="3255684" cy="114027"/>
          </a:xfrm>
          <a:prstGeom prst="curvedConnector3">
            <a:avLst>
              <a:gd name="adj1" fmla="val 50000"/>
            </a:avLst>
          </a:prstGeom>
          <a:noFill/>
          <a:ln w="28575" cap="rnd" cmpd="sng">
            <a:solidFill>
              <a:srgbClr val="00B0F0"/>
            </a:solidFill>
            <a:prstDash val="solid"/>
            <a:bevel/>
            <a:headEnd type="oval" w="med" len="med"/>
            <a:tailEnd type="triangle" w="med" len="med"/>
          </a:ln>
        </p:spPr>
      </p:cxn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36785D5-F0E7-9E42-F253-E2ADDC37F3B2}"/>
              </a:ext>
            </a:extLst>
          </p:cNvPr>
          <p:cNvGrpSpPr/>
          <p:nvPr/>
        </p:nvGrpSpPr>
        <p:grpSpPr>
          <a:xfrm>
            <a:off x="4457117" y="1772420"/>
            <a:ext cx="4438167" cy="3438180"/>
            <a:chOff x="4457117" y="1772420"/>
            <a:chExt cx="4438167" cy="3438180"/>
          </a:xfrm>
        </p:grpSpPr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B8700E7B-792C-790D-621E-43A536233689}"/>
                </a:ext>
              </a:extLst>
            </p:cNvPr>
            <p:cNvCxnSpPr/>
            <p:nvPr/>
          </p:nvCxnSpPr>
          <p:spPr>
            <a:xfrm flipV="1">
              <a:off x="4712204" y="1819656"/>
              <a:ext cx="14672" cy="308465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D52EE278-35F5-B579-1807-26449B2D1423}"/>
                </a:ext>
              </a:extLst>
            </p:cNvPr>
            <p:cNvCxnSpPr>
              <a:cxnSpLocks/>
            </p:cNvCxnSpPr>
            <p:nvPr/>
          </p:nvCxnSpPr>
          <p:spPr>
            <a:xfrm>
              <a:off x="4712204" y="4904312"/>
              <a:ext cx="4157476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9655D2A-9039-118D-0C50-6B77ECD7FF1C}"/>
                </a:ext>
              </a:extLst>
            </p:cNvPr>
            <p:cNvSpPr txBox="1"/>
            <p:nvPr/>
          </p:nvSpPr>
          <p:spPr>
            <a:xfrm>
              <a:off x="4458359" y="47504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0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7939C755-E15F-971F-56E1-86382FFAADA2}"/>
                </a:ext>
              </a:extLst>
            </p:cNvPr>
            <p:cNvSpPr txBox="1"/>
            <p:nvPr/>
          </p:nvSpPr>
          <p:spPr>
            <a:xfrm>
              <a:off x="46107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0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22AA95A-0297-74B6-2267-5C87D261958F}"/>
                </a:ext>
              </a:extLst>
            </p:cNvPr>
            <p:cNvSpPr txBox="1"/>
            <p:nvPr/>
          </p:nvSpPr>
          <p:spPr>
            <a:xfrm>
              <a:off x="4457117" y="1772420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1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4051279-5B0F-EDB9-9B9E-6E32C35B4A44}"/>
                </a:ext>
              </a:extLst>
            </p:cNvPr>
            <p:cNvSpPr txBox="1"/>
            <p:nvPr/>
          </p:nvSpPr>
          <p:spPr>
            <a:xfrm>
              <a:off x="8597559" y="4902823"/>
              <a:ext cx="29772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1</a:t>
              </a: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72A506C-60C4-FE97-37F4-57F74705A0C6}"/>
              </a:ext>
            </a:extLst>
          </p:cNvPr>
          <p:cNvGrpSpPr/>
          <p:nvPr/>
        </p:nvGrpSpPr>
        <p:grpSpPr>
          <a:xfrm>
            <a:off x="988031" y="1396997"/>
            <a:ext cx="3525892" cy="3480417"/>
            <a:chOff x="988031" y="1396997"/>
            <a:chExt cx="3525892" cy="3480417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B7D2111-A52F-2C21-E4D2-B7A99EB40DAB}"/>
                </a:ext>
              </a:extLst>
            </p:cNvPr>
            <p:cNvSpPr txBox="1"/>
            <p:nvPr/>
          </p:nvSpPr>
          <p:spPr>
            <a:xfrm>
              <a:off x="2457041" y="139699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(0.1, 0.8)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76D16B-3C25-83AC-0FDF-3E478A7AA8BD}"/>
                </a:ext>
              </a:extLst>
            </p:cNvPr>
            <p:cNvSpPr txBox="1"/>
            <p:nvPr/>
          </p:nvSpPr>
          <p:spPr>
            <a:xfrm>
              <a:off x="3587298" y="3981512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(0.7, 0.9)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FECD789A-5B24-079F-A18A-FE02EE281646}"/>
                </a:ext>
              </a:extLst>
            </p:cNvPr>
            <p:cNvSpPr txBox="1"/>
            <p:nvPr/>
          </p:nvSpPr>
          <p:spPr>
            <a:xfrm>
              <a:off x="988031" y="4569637"/>
              <a:ext cx="926625" cy="307777"/>
            </a:xfrm>
            <a:prstGeom prst="rect">
              <a:avLst/>
            </a:prstGeom>
            <a:solidFill>
              <a:srgbClr val="FFFFFF">
                <a:alpha val="74902"/>
              </a:srgbClr>
            </a:solidFill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b="1"/>
                <a:t>(0.1, 0.2)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9B2A91B0-1D3D-6005-5252-C43D066CAB02}"/>
              </a:ext>
            </a:extLst>
          </p:cNvPr>
          <p:cNvGrpSpPr/>
          <p:nvPr/>
        </p:nvGrpSpPr>
        <p:grpSpPr>
          <a:xfrm>
            <a:off x="20212" y="4877415"/>
            <a:ext cx="2081965" cy="611544"/>
            <a:chOff x="20212" y="4877415"/>
            <a:chExt cx="2081965" cy="61154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F95AE65-72DC-133E-3E38-85C0C13E8290}"/>
                </a:ext>
              </a:extLst>
            </p:cNvPr>
            <p:cNvSpPr txBox="1"/>
            <p:nvPr/>
          </p:nvSpPr>
          <p:spPr>
            <a:xfrm>
              <a:off x="20212" y="5027294"/>
              <a:ext cx="2081965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/>
                <a:t>Cada vértice possui uma coordenada de textura (</a:t>
              </a:r>
              <a:r>
                <a:rPr lang="pt-BR" sz="1200" err="1"/>
                <a:t>u,v</a:t>
              </a:r>
              <a:r>
                <a:rPr lang="pt-BR" sz="1200"/>
                <a:t>)</a:t>
              </a:r>
            </a:p>
          </p:txBody>
        </p:sp>
        <p:cxnSp>
          <p:nvCxnSpPr>
            <p:cNvPr id="24" name="Curved Connector 23">
              <a:extLst>
                <a:ext uri="{FF2B5EF4-FFF2-40B4-BE49-F238E27FC236}">
                  <a16:creationId xmlns:a16="http://schemas.microsoft.com/office/drawing/2014/main" id="{04DEBA1D-B969-501A-A481-1D1CDB6942D3}"/>
                </a:ext>
              </a:extLst>
            </p:cNvPr>
            <p:cNvCxnSpPr>
              <a:cxnSpLocks/>
              <a:stCxn id="22" idx="0"/>
              <a:endCxn id="19" idx="2"/>
            </p:cNvCxnSpPr>
            <p:nvPr/>
          </p:nvCxnSpPr>
          <p:spPr>
            <a:xfrm rot="5400000" flipH="1" flipV="1">
              <a:off x="1181329" y="4757280"/>
              <a:ext cx="149880" cy="390149"/>
            </a:xfrm>
            <a:prstGeom prst="curvedConnector3">
              <a:avLst/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3992ABD3-366A-7738-C5D2-B2809E98565F}"/>
              </a:ext>
            </a:extLst>
          </p:cNvPr>
          <p:cNvSpPr txBox="1"/>
          <p:nvPr/>
        </p:nvSpPr>
        <p:spPr>
          <a:xfrm>
            <a:off x="2290607" y="3128924"/>
            <a:ext cx="999348" cy="307777"/>
          </a:xfrm>
          <a:prstGeom prst="rect">
            <a:avLst/>
          </a:prstGeom>
          <a:solidFill>
            <a:srgbClr val="FFFFFF">
              <a:alpha val="74902"/>
            </a:srgbClr>
          </a:solidFill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/>
              <a:t>(0.4, 0.85)</a:t>
            </a:r>
          </a:p>
        </p:txBody>
      </p:sp>
      <p:sp>
        <p:nvSpPr>
          <p:cNvPr id="28" name="Donut 27">
            <a:extLst>
              <a:ext uri="{FF2B5EF4-FFF2-40B4-BE49-F238E27FC236}">
                <a16:creationId xmlns:a16="http://schemas.microsoft.com/office/drawing/2014/main" id="{D7B0C3F4-7BA9-9E28-658C-2F068516A6B6}"/>
              </a:ext>
            </a:extLst>
          </p:cNvPr>
          <p:cNvSpPr/>
          <p:nvPr/>
        </p:nvSpPr>
        <p:spPr>
          <a:xfrm>
            <a:off x="2765776" y="2677965"/>
            <a:ext cx="489637" cy="489637"/>
          </a:xfrm>
          <a:prstGeom prst="donut">
            <a:avLst>
              <a:gd name="adj" fmla="val 887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>
              <a:solidFill>
                <a:schemeClr val="tx1"/>
              </a:solidFill>
            </a:endParaRP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1684A90-E3E4-5D92-840A-3A02FF1E09A8}"/>
              </a:ext>
            </a:extLst>
          </p:cNvPr>
          <p:cNvGrpSpPr/>
          <p:nvPr/>
        </p:nvGrpSpPr>
        <p:grpSpPr>
          <a:xfrm>
            <a:off x="2369058" y="3436701"/>
            <a:ext cx="2081965" cy="1891441"/>
            <a:chOff x="2369058" y="3436701"/>
            <a:chExt cx="2081965" cy="1891441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A620EF0-9C06-FC76-7DF1-9597C591950D}"/>
                </a:ext>
              </a:extLst>
            </p:cNvPr>
            <p:cNvSpPr txBox="1"/>
            <p:nvPr/>
          </p:nvSpPr>
          <p:spPr>
            <a:xfrm>
              <a:off x="2369058" y="4681811"/>
              <a:ext cx="2081965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/>
                <a:t>Quando amostramos o pixel descobrimos suas coordenadas </a:t>
              </a:r>
              <a:r>
                <a:rPr lang="pt-BR" sz="1200" err="1"/>
                <a:t>baricêntricas</a:t>
              </a:r>
              <a:endParaRPr lang="pt-BR" sz="1200"/>
            </a:p>
          </p:txBody>
        </p:sp>
        <p:cxnSp>
          <p:nvCxnSpPr>
            <p:cNvPr id="30" name="Curved Connector 29">
              <a:extLst>
                <a:ext uri="{FF2B5EF4-FFF2-40B4-BE49-F238E27FC236}">
                  <a16:creationId xmlns:a16="http://schemas.microsoft.com/office/drawing/2014/main" id="{73E3243F-97FD-2B1A-16C6-BE9ABD11A3E2}"/>
                </a:ext>
              </a:extLst>
            </p:cNvPr>
            <p:cNvCxnSpPr>
              <a:cxnSpLocks/>
              <a:stCxn id="29" idx="0"/>
              <a:endCxn id="27" idx="2"/>
            </p:cNvCxnSpPr>
            <p:nvPr/>
          </p:nvCxnSpPr>
          <p:spPr>
            <a:xfrm rot="16200000" flipV="1">
              <a:off x="2477606" y="3749376"/>
              <a:ext cx="1245110" cy="619760"/>
            </a:xfrm>
            <a:prstGeom prst="curved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38795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en-BR"/>
              <a:t>Três Espaços</a:t>
            </a:r>
            <a:endParaRPr/>
          </a:p>
        </p:txBody>
      </p:sp>
      <p:sp>
        <p:nvSpPr>
          <p:cNvPr id="376" name="Google Shape;37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1312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As superfícies habitam o espaço 3D do mundo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en-BR"/>
              <a:t>Cada ponto das superfícies 3D também tem uma posição onde fica na tela 2D e na textura 2D.</a:t>
            </a:r>
            <a:endParaRPr/>
          </a:p>
        </p:txBody>
      </p:sp>
      <p:sp>
        <p:nvSpPr>
          <p:cNvPr id="377" name="Google Shape;37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BR"/>
              <a:t>8</a:t>
            </a:fld>
            <a:endParaRPr/>
          </a:p>
        </p:txBody>
      </p:sp>
      <p:pic>
        <p:nvPicPr>
          <p:cNvPr id="378" name="Google Shape;378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58941" y="2161858"/>
            <a:ext cx="8291445" cy="2386931"/>
          </a:xfrm>
          <a:prstGeom prst="rect">
            <a:avLst/>
          </a:prstGeom>
          <a:noFill/>
          <a:ln>
            <a:noFill/>
          </a:ln>
        </p:spPr>
      </p:pic>
      <p:sp>
        <p:nvSpPr>
          <p:cNvPr id="379" name="Google Shape;379;p38"/>
          <p:cNvSpPr/>
          <p:nvPr/>
        </p:nvSpPr>
        <p:spPr>
          <a:xfrm>
            <a:off x="764906" y="4536947"/>
            <a:ext cx="187897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/>
          </a:p>
        </p:txBody>
      </p:sp>
      <p:sp>
        <p:nvSpPr>
          <p:cNvPr id="380" name="Google Shape;380;p38"/>
          <p:cNvSpPr/>
          <p:nvPr/>
        </p:nvSpPr>
        <p:spPr>
          <a:xfrm>
            <a:off x="3207002" y="4548789"/>
            <a:ext cx="227684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do Mundo</a:t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6015595" y="4548789"/>
            <a:ext cx="22787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2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8978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Coordenadas de Textura</a:t>
            </a:r>
            <a:endParaRPr/>
          </a:p>
        </p:txBody>
      </p:sp>
      <p:sp>
        <p:nvSpPr>
          <p:cNvPr id="388" name="Google Shape;388;p39"/>
          <p:cNvSpPr txBox="1">
            <a:spLocks noGrp="1"/>
          </p:cNvSpPr>
          <p:nvPr>
            <p:ph type="body" idx="1"/>
          </p:nvPr>
        </p:nvSpPr>
        <p:spPr>
          <a:xfrm>
            <a:off x="241275" y="719873"/>
            <a:ext cx="8663100" cy="1665523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1700"/>
              </a:spcBef>
              <a:spcAft>
                <a:spcPts val="2300"/>
              </a:spcAft>
              <a:buSzPts val="935"/>
              <a:buNone/>
            </a:pPr>
            <a:r>
              <a:rPr lang="en-BR" sz="2400" dirty="0">
                <a:latin typeface="Arial"/>
                <a:ea typeface="Arial"/>
                <a:cs typeface="Arial"/>
                <a:sym typeface="Arial"/>
              </a:rPr>
              <a:t>As coordenadas de Textura definem um mapeamento das coordenadas nas superfícies (pontos 3D no triângulo) para coordenadas de textura (pontos 2D na imagem).</a:t>
            </a:r>
            <a:endParaRPr sz="900" dirty="0"/>
          </a:p>
        </p:txBody>
      </p:sp>
      <p:sp>
        <p:nvSpPr>
          <p:cNvPr id="389" name="Google Shape;389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9</a:t>
            </a:fld>
            <a:endParaRPr/>
          </a:p>
        </p:txBody>
      </p:sp>
      <p:pic>
        <p:nvPicPr>
          <p:cNvPr id="390" name="Google Shape;390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345" y="2385396"/>
            <a:ext cx="2453175" cy="194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8762" y="2639077"/>
            <a:ext cx="1438275" cy="1438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2" name="Google Shape;392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98850" y="2601214"/>
            <a:ext cx="14382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3" name="Google Shape;393;p39"/>
          <p:cNvSpPr txBox="1"/>
          <p:nvPr/>
        </p:nvSpPr>
        <p:spPr>
          <a:xfrm>
            <a:off x="311350" y="4294602"/>
            <a:ext cx="28701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 dirty="0"/>
              <a:t>Oito triângulos (uma face de um cubo) com parâmetros de superfície fornecida como coordenadas de textura por vértice.</a:t>
            </a:r>
            <a:endParaRPr sz="1300" dirty="0"/>
          </a:p>
        </p:txBody>
      </p:sp>
      <p:sp>
        <p:nvSpPr>
          <p:cNvPr id="394" name="Google Shape;394;p39"/>
          <p:cNvSpPr txBox="1"/>
          <p:nvPr/>
        </p:nvSpPr>
        <p:spPr>
          <a:xfrm>
            <a:off x="3355950" y="4173527"/>
            <a:ext cx="27639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As coordenadas de textura são definidas num espaço normalizado [0,1]</a:t>
            </a:r>
            <a:r>
              <a:rPr lang="en-BR" sz="1300" baseline="30000"/>
              <a:t>2</a:t>
            </a:r>
            <a:r>
              <a:rPr lang="en-BR" sz="1300"/>
              <a:t>. Localização do triângulo destacado no espaço de textura mostrado em vermelho.</a:t>
            </a:r>
            <a:endParaRPr sz="1300"/>
          </a:p>
        </p:txBody>
      </p:sp>
      <p:sp>
        <p:nvSpPr>
          <p:cNvPr id="395" name="Google Shape;395;p39"/>
          <p:cNvSpPr txBox="1"/>
          <p:nvPr/>
        </p:nvSpPr>
        <p:spPr>
          <a:xfrm>
            <a:off x="6471975" y="4140439"/>
            <a:ext cx="2292000" cy="118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Resultado final renderizado (cubo inteiro mostrado).</a:t>
            </a:r>
            <a:endParaRPr sz="13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 sz="1300"/>
              <a:t>Localização do triângulo após a projeção na tela mostrada em vermelho.</a:t>
            </a:r>
            <a:endParaRPr sz="1300"/>
          </a:p>
        </p:txBody>
      </p:sp>
      <p:sp>
        <p:nvSpPr>
          <p:cNvPr id="396" name="Google Shape;396;p39"/>
          <p:cNvSpPr/>
          <p:nvPr/>
        </p:nvSpPr>
        <p:spPr>
          <a:xfrm rot="5400000">
            <a:off x="4729134" y="3349549"/>
            <a:ext cx="708600" cy="708600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7" name="Google Shape;397;p39"/>
          <p:cNvSpPr/>
          <p:nvPr/>
        </p:nvSpPr>
        <p:spPr>
          <a:xfrm rot="3770826">
            <a:off x="7825458" y="3296841"/>
            <a:ext cx="365215" cy="393812"/>
          </a:xfrm>
          <a:prstGeom prst="rtTriangle">
            <a:avLst/>
          </a:prstGeom>
          <a:noFill/>
          <a:ln w="9525" cap="flat" cmpd="sng">
            <a:solidFill>
              <a:srgbClr val="FF00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" name="Arc 3">
            <a:extLst>
              <a:ext uri="{FF2B5EF4-FFF2-40B4-BE49-F238E27FC236}">
                <a16:creationId xmlns:a16="http://schemas.microsoft.com/office/drawing/2014/main" id="{D6008204-66F2-994A-26BC-ED3E1D74ED8E}"/>
              </a:ext>
            </a:extLst>
          </p:cNvPr>
          <p:cNvSpPr/>
          <p:nvPr/>
        </p:nvSpPr>
        <p:spPr>
          <a:xfrm>
            <a:off x="2100429" y="2754515"/>
            <a:ext cx="2763901" cy="991576"/>
          </a:xfrm>
          <a:prstGeom prst="arc">
            <a:avLst>
              <a:gd name="adj1" fmla="val 10774565"/>
              <a:gd name="adj2" fmla="val 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CC8440D3-7AD8-A975-E969-110E21E37543}"/>
              </a:ext>
            </a:extLst>
          </p:cNvPr>
          <p:cNvSpPr/>
          <p:nvPr/>
        </p:nvSpPr>
        <p:spPr>
          <a:xfrm>
            <a:off x="5062438" y="2727050"/>
            <a:ext cx="2763901" cy="991576"/>
          </a:xfrm>
          <a:prstGeom prst="arc">
            <a:avLst>
              <a:gd name="adj1" fmla="val 10774565"/>
              <a:gd name="adj2" fmla="val 0"/>
            </a:avLst>
          </a:prstGeom>
          <a:ln>
            <a:headEnd type="none" w="med" len="med"/>
            <a:tailEnd type="triangl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967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6" grpId="0" animBg="1"/>
      <p:bldP spid="397" grpId="0" animBg="1"/>
      <p:bldP spid="4" grpId="0" animBg="1"/>
      <p:bldP spid="5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339</TotalTime>
  <Words>2287</Words>
  <Application>Microsoft Macintosh PowerPoint</Application>
  <PresentationFormat>On-screen Show (16:10)</PresentationFormat>
  <Paragraphs>352</Paragraphs>
  <Slides>43</Slides>
  <Notes>33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50" baseType="lpstr">
      <vt:lpstr>Arial</vt:lpstr>
      <vt:lpstr>Calibri</vt:lpstr>
      <vt:lpstr>Cambria Math</vt:lpstr>
      <vt:lpstr>Courier New</vt:lpstr>
      <vt:lpstr>Linux Libertine</vt:lpstr>
      <vt:lpstr>Verdana</vt:lpstr>
      <vt:lpstr>Personalizar design</vt:lpstr>
      <vt:lpstr>PowerPoint Presentation</vt:lpstr>
      <vt:lpstr>Mapeamento de Texturas</vt:lpstr>
      <vt:lpstr>Realismos das Superfícies</vt:lpstr>
      <vt:lpstr>Texel</vt:lpstr>
      <vt:lpstr>O que é texturizar</vt:lpstr>
      <vt:lpstr>Identificando o Texel Correspondente</vt:lpstr>
      <vt:lpstr>Amostrando Texturas (pontuais)</vt:lpstr>
      <vt:lpstr>Três Espaços</vt:lpstr>
      <vt:lpstr>Coordenadas de Textura</vt:lpstr>
      <vt:lpstr>Mapeamento das coordenadas de textura.</vt:lpstr>
      <vt:lpstr>Textura Aplicada na Superfície</vt:lpstr>
      <vt:lpstr>UV Layout</vt:lpstr>
      <vt:lpstr>Mapeamento de Texturas</vt:lpstr>
      <vt:lpstr>Operação de Mapeamento de Textura</vt:lpstr>
      <vt:lpstr>Médias</vt:lpstr>
      <vt:lpstr>Médias</vt:lpstr>
      <vt:lpstr>Fazendo as contas: São Paulo -&gt; Itú</vt:lpstr>
      <vt:lpstr>Refazendo as contas: São Paulo -&gt; Itú</vt:lpstr>
      <vt:lpstr>Média Harmônica</vt:lpstr>
      <vt:lpstr>Conferindo as contas: São Paulo -&gt; Itú</vt:lpstr>
      <vt:lpstr>Médias</vt:lpstr>
      <vt:lpstr>Média Harmônica Ponderada</vt:lpstr>
      <vt:lpstr>Fazendo as contas: Itú -&gt; São Paulo</vt:lpstr>
      <vt:lpstr>Projeções Perspectivas Cria Não Linearidades</vt:lpstr>
      <vt:lpstr>Projeções Perspectivas Cria Não Linearidades</vt:lpstr>
      <vt:lpstr>Projeção Perspectiva e Interpolação</vt:lpstr>
      <vt:lpstr>Projeção Perspectiva e Interpolação</vt:lpstr>
      <vt:lpstr>Mapeamento de texturas Afim</vt:lpstr>
      <vt:lpstr>PlayStation 1</vt:lpstr>
      <vt:lpstr>Matriz de Transformação Perspectiva (Z)</vt:lpstr>
      <vt:lpstr>Matriz de Transformação Perspectiva (Z)</vt:lpstr>
      <vt:lpstr>Média Harmônica Ponderada para Profundidade</vt:lpstr>
      <vt:lpstr>Calculando o Z no interior do triângulo</vt:lpstr>
      <vt:lpstr>Média Harmônica Ponderada </vt:lpstr>
      <vt:lpstr>Interpolação não linear em Z pelo Triângulo</vt:lpstr>
      <vt:lpstr>Representação Conceitual da Interpolação </vt:lpstr>
      <vt:lpstr>Diferença no resultado quando usada o Z</vt:lpstr>
      <vt:lpstr>Coordenadas Baricêntricas para (u, v)</vt:lpstr>
      <vt:lpstr>Mais problemas, amostrando texturas</vt:lpstr>
      <vt:lpstr>Color e TextureCoordinate </vt:lpstr>
      <vt:lpstr>ImageTexture</vt:lpstr>
      <vt:lpstr>Atenção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20</cp:revision>
  <dcterms:modified xsi:type="dcterms:W3CDTF">2025-09-07T17:54:48Z</dcterms:modified>
</cp:coreProperties>
</file>